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2" r:id="rId15"/>
    <p:sldId id="270" r:id="rId16"/>
    <p:sldId id="271"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7" r:id="rId37"/>
    <p:sldId id="292" r:id="rId38"/>
    <p:sldId id="293" r:id="rId39"/>
    <p:sldId id="294" r:id="rId40"/>
    <p:sldId id="295" r:id="rId41"/>
    <p:sldId id="296"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36" autoAdjust="0"/>
    <p:restoredTop sz="94660"/>
  </p:normalViewPr>
  <p:slideViewPr>
    <p:cSldViewPr>
      <p:cViewPr varScale="1">
        <p:scale>
          <a:sx n="73" d="100"/>
          <a:sy n="73" d="100"/>
        </p:scale>
        <p:origin x="-1236"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C6927C60-A965-440C-AD0E-1240471C6CC1}" type="datetimeFigureOut">
              <a:rPr lang="en-US" smtClean="0"/>
              <a:pPr/>
              <a:t>5/13/2021</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04B397CA-8C5B-4248-AEF9-0AD45468AA0D}"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6927C60-A965-440C-AD0E-1240471C6CC1}" type="datetimeFigureOut">
              <a:rPr lang="en-US" smtClean="0"/>
              <a:pPr/>
              <a:t>5/13/2021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397CA-8C5B-4248-AEF9-0AD45468AA0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6927C60-A965-440C-AD0E-1240471C6CC1}" type="datetimeFigureOut">
              <a:rPr lang="en-US" smtClean="0"/>
              <a:pPr/>
              <a:t>5/13/2021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397CA-8C5B-4248-AEF9-0AD45468AA0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C6927C60-A965-440C-AD0E-1240471C6CC1}" type="datetimeFigureOut">
              <a:rPr lang="en-US" smtClean="0"/>
              <a:pPr/>
              <a:t>5/13/2021</a:t>
            </a:fld>
            <a:endParaRPr lang="en-US"/>
          </a:p>
        </p:txBody>
      </p:sp>
      <p:sp>
        <p:nvSpPr>
          <p:cNvPr id="9" name="Slide Number Placeholder 8"/>
          <p:cNvSpPr>
            <a:spLocks noGrp="1"/>
          </p:cNvSpPr>
          <p:nvPr>
            <p:ph type="sldNum" sz="quarter" idx="15"/>
          </p:nvPr>
        </p:nvSpPr>
        <p:spPr/>
        <p:txBody>
          <a:bodyPr rtlCol="0"/>
          <a:lstStyle/>
          <a:p>
            <a:fld id="{04B397CA-8C5B-4248-AEF9-0AD45468AA0D}"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C6927C60-A965-440C-AD0E-1240471C6CC1}" type="datetimeFigureOut">
              <a:rPr lang="en-US" smtClean="0"/>
              <a:pPr/>
              <a:t>5/13/2021</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04B397CA-8C5B-4248-AEF9-0AD45468AA0D}"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C6927C60-A965-440C-AD0E-1240471C6CC1}" type="datetimeFigureOut">
              <a:rPr lang="en-US" smtClean="0"/>
              <a:pPr/>
              <a:t>5/13/2021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B397CA-8C5B-4248-AEF9-0AD45468AA0D}"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C6927C60-A965-440C-AD0E-1240471C6CC1}" type="datetimeFigureOut">
              <a:rPr lang="en-US" smtClean="0"/>
              <a:pPr/>
              <a:t>5/13/2021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B397CA-8C5B-4248-AEF9-0AD45468AA0D}"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C6927C60-A965-440C-AD0E-1240471C6CC1}" type="datetimeFigureOut">
              <a:rPr lang="en-US" smtClean="0"/>
              <a:pPr/>
              <a:t>5/13/2021</a:t>
            </a:fld>
            <a:endParaRPr lang="en-US"/>
          </a:p>
        </p:txBody>
      </p:sp>
      <p:sp>
        <p:nvSpPr>
          <p:cNvPr id="7" name="Slide Number Placeholder 6"/>
          <p:cNvSpPr>
            <a:spLocks noGrp="1"/>
          </p:cNvSpPr>
          <p:nvPr>
            <p:ph type="sldNum" sz="quarter" idx="11"/>
          </p:nvPr>
        </p:nvSpPr>
        <p:spPr/>
        <p:txBody>
          <a:bodyPr rtlCol="0"/>
          <a:lstStyle/>
          <a:p>
            <a:fld id="{04B397CA-8C5B-4248-AEF9-0AD45468AA0D}"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927C60-A965-440C-AD0E-1240471C6CC1}" type="datetimeFigureOut">
              <a:rPr lang="en-US" smtClean="0"/>
              <a:pPr/>
              <a:t>5/13/2021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B397CA-8C5B-4248-AEF9-0AD45468AA0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C6927C60-A965-440C-AD0E-1240471C6CC1}" type="datetimeFigureOut">
              <a:rPr lang="en-US" smtClean="0"/>
              <a:pPr/>
              <a:t>5/13/2021</a:t>
            </a:fld>
            <a:endParaRPr lang="en-US"/>
          </a:p>
        </p:txBody>
      </p:sp>
      <p:sp>
        <p:nvSpPr>
          <p:cNvPr id="22" name="Slide Number Placeholder 21"/>
          <p:cNvSpPr>
            <a:spLocks noGrp="1"/>
          </p:cNvSpPr>
          <p:nvPr>
            <p:ph type="sldNum" sz="quarter" idx="15"/>
          </p:nvPr>
        </p:nvSpPr>
        <p:spPr/>
        <p:txBody>
          <a:bodyPr rtlCol="0"/>
          <a:lstStyle/>
          <a:p>
            <a:fld id="{04B397CA-8C5B-4248-AEF9-0AD45468AA0D}"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C6927C60-A965-440C-AD0E-1240471C6CC1}" type="datetimeFigureOut">
              <a:rPr lang="en-US" smtClean="0"/>
              <a:pPr/>
              <a:t>5/13/2021</a:t>
            </a:fld>
            <a:endParaRPr lang="en-US"/>
          </a:p>
        </p:txBody>
      </p:sp>
      <p:sp>
        <p:nvSpPr>
          <p:cNvPr id="18" name="Slide Number Placeholder 17"/>
          <p:cNvSpPr>
            <a:spLocks noGrp="1"/>
          </p:cNvSpPr>
          <p:nvPr>
            <p:ph type="sldNum" sz="quarter" idx="11"/>
          </p:nvPr>
        </p:nvSpPr>
        <p:spPr/>
        <p:txBody>
          <a:bodyPr rtlCol="0"/>
          <a:lstStyle/>
          <a:p>
            <a:fld id="{04B397CA-8C5B-4248-AEF9-0AD45468AA0D}"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C6927C60-A965-440C-AD0E-1240471C6CC1}" type="datetimeFigureOut">
              <a:rPr lang="en-US" smtClean="0"/>
              <a:pPr/>
              <a:t>5/13/2021</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04B397CA-8C5B-4248-AEF9-0AD45468AA0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38200"/>
            <a:ext cx="7772400" cy="1470025"/>
          </a:xfrm>
          <a:effectLst>
            <a:glow rad="63500">
              <a:schemeClr val="accent1">
                <a:satMod val="175000"/>
                <a:alpha val="40000"/>
              </a:schemeClr>
            </a:glow>
          </a:effectLst>
          <a:scene3d>
            <a:camera prst="orthographicFront"/>
            <a:lightRig rig="threePt" dir="t"/>
          </a:scene3d>
          <a:sp3d>
            <a:bevelT/>
          </a:sp3d>
        </p:spPr>
        <p:txBody>
          <a:bodyPr>
            <a:normAutofit/>
          </a:bodyPr>
          <a:lstStyle/>
          <a:p>
            <a:pPr algn="ctr"/>
            <a:r>
              <a:rPr lang="en-US" sz="7200" b="1" dirty="0" smtClean="0">
                <a:solidFill>
                  <a:srgbClr val="002060"/>
                </a:solidFill>
                <a:latin typeface="Times New Roman" pitchFamily="18" charset="0"/>
                <a:cs typeface="Times New Roman" pitchFamily="18" charset="0"/>
              </a:rPr>
              <a:t>  Online </a:t>
            </a:r>
            <a:r>
              <a:rPr lang="en-US" sz="7200" b="1" dirty="0" err="1" smtClean="0">
                <a:solidFill>
                  <a:srgbClr val="002060"/>
                </a:solidFill>
                <a:latin typeface="Times New Roman" pitchFamily="18" charset="0"/>
                <a:cs typeface="Times New Roman" pitchFamily="18" charset="0"/>
              </a:rPr>
              <a:t>Quize</a:t>
            </a:r>
            <a:endParaRPr lang="en-US" sz="7200" b="1" dirty="0">
              <a:solidFill>
                <a:srgbClr val="002060"/>
              </a:solidFill>
              <a:latin typeface="Times New Roman" pitchFamily="18" charset="0"/>
              <a:cs typeface="Times New Roman" pitchFamily="18" charset="0"/>
            </a:endParaRPr>
          </a:p>
        </p:txBody>
      </p:sp>
      <p:sp>
        <p:nvSpPr>
          <p:cNvPr id="4" name="Rectangle 3"/>
          <p:cNvSpPr/>
          <p:nvPr/>
        </p:nvSpPr>
        <p:spPr>
          <a:xfrm>
            <a:off x="1828800" y="4724400"/>
            <a:ext cx="7467600" cy="1477328"/>
          </a:xfrm>
          <a:prstGeom prst="rect">
            <a:avLst/>
          </a:prstGeom>
        </p:spPr>
        <p:txBody>
          <a:bodyPr wrap="square">
            <a:spAutoFit/>
          </a:bodyPr>
          <a:lstStyle/>
          <a:p>
            <a:pPr lvl="8">
              <a:lnSpc>
                <a:spcPct val="150000"/>
              </a:lnSpc>
              <a:buFontTx/>
              <a:buNone/>
              <a:defRPr/>
            </a:pPr>
            <a:r>
              <a:rPr lang="en-US" sz="2000" b="1" dirty="0" smtClean="0">
                <a:latin typeface="Times New Roman" pitchFamily="18" charset="0"/>
                <a:cs typeface="Times New Roman" pitchFamily="18" charset="0"/>
              </a:rPr>
              <a:t>By</a:t>
            </a:r>
          </a:p>
          <a:p>
            <a:pPr lvl="8">
              <a:lnSpc>
                <a:spcPct val="150000"/>
              </a:lnSpc>
              <a:buFontTx/>
              <a:buNone/>
              <a:defRPr/>
            </a:pPr>
            <a:r>
              <a:rPr lang="en-US" sz="2000" b="1" dirty="0" smtClean="0">
                <a:latin typeface="Times New Roman" pitchFamily="18" charset="0"/>
                <a:cs typeface="Times New Roman" pitchFamily="18" charset="0"/>
              </a:rPr>
              <a:t>Miss. </a:t>
            </a:r>
            <a:r>
              <a:rPr lang="en-US" sz="2000" b="1" dirty="0" err="1" smtClean="0">
                <a:latin typeface="Times New Roman" pitchFamily="18" charset="0"/>
                <a:cs typeface="Times New Roman" pitchFamily="18" charset="0"/>
              </a:rPr>
              <a:t>Rutuja</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Kadam</a:t>
            </a:r>
            <a:r>
              <a:rPr lang="en-US" sz="2000" b="1" dirty="0" smtClean="0">
                <a:latin typeface="Times New Roman" pitchFamily="18" charset="0"/>
                <a:cs typeface="Times New Roman" pitchFamily="18" charset="0"/>
              </a:rPr>
              <a:t> (MCA-I)</a:t>
            </a:r>
          </a:p>
          <a:p>
            <a:pPr lvl="8">
              <a:lnSpc>
                <a:spcPct val="150000"/>
              </a:lnSpc>
              <a:buFontTx/>
              <a:buNone/>
              <a:defRPr/>
            </a:pPr>
            <a:r>
              <a:rPr lang="en-US" sz="2000" b="1" dirty="0" smtClean="0">
                <a:latin typeface="Times New Roman" pitchFamily="18" charset="0"/>
                <a:cs typeface="Times New Roman" pitchFamily="18" charset="0"/>
              </a:rPr>
              <a:t>Miss. </a:t>
            </a:r>
            <a:r>
              <a:rPr lang="en-US" sz="2000" b="1" dirty="0" err="1" smtClean="0">
                <a:latin typeface="Times New Roman" pitchFamily="18" charset="0"/>
                <a:cs typeface="Times New Roman" pitchFamily="18" charset="0"/>
              </a:rPr>
              <a:t>Shweta</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Kadam</a:t>
            </a:r>
            <a:r>
              <a:rPr lang="en-US" sz="2000" b="1" dirty="0" smtClean="0">
                <a:latin typeface="Times New Roman" pitchFamily="18" charset="0"/>
                <a:cs typeface="Times New Roman" pitchFamily="18" charset="0"/>
              </a:rPr>
              <a:t> (MCA-I)                                 </a:t>
            </a:r>
            <a:endParaRPr lang="en-IN" b="1" dirty="0">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52600" y="152400"/>
            <a:ext cx="5480988" cy="646331"/>
          </a:xfrm>
          <a:prstGeom prst="rect">
            <a:avLst/>
          </a:prstGeom>
        </p:spPr>
        <p:txBody>
          <a:bodyPr wrap="none">
            <a:spAutoFit/>
          </a:bodyPr>
          <a:lstStyle/>
          <a:p>
            <a:r>
              <a:rPr lang="en-US" sz="3600" b="1" dirty="0" smtClean="0">
                <a:solidFill>
                  <a:srgbClr val="002060"/>
                </a:solidFill>
                <a:latin typeface="Times New Roman" pitchFamily="18" charset="0"/>
                <a:cs typeface="Times New Roman" pitchFamily="18" charset="0"/>
              </a:rPr>
              <a:t>Admin Sequence Diagram </a:t>
            </a:r>
            <a:endParaRPr lang="en-US" sz="3600" b="1" dirty="0">
              <a:solidFill>
                <a:srgbClr val="002060"/>
              </a:solidFill>
            </a:endParaRPr>
          </a:p>
        </p:txBody>
      </p:sp>
      <p:pic>
        <p:nvPicPr>
          <p:cNvPr id="3" name="Picture 2" descr="SequenceAdmin.png"/>
          <p:cNvPicPr/>
          <p:nvPr/>
        </p:nvPicPr>
        <p:blipFill>
          <a:blip r:embed="rId2" cstate="print"/>
          <a:stretch>
            <a:fillRect/>
          </a:stretch>
        </p:blipFill>
        <p:spPr>
          <a:xfrm>
            <a:off x="1600200" y="1219200"/>
            <a:ext cx="5718559" cy="508446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81200" y="152400"/>
            <a:ext cx="5036635" cy="646331"/>
          </a:xfrm>
          <a:prstGeom prst="rect">
            <a:avLst/>
          </a:prstGeom>
        </p:spPr>
        <p:txBody>
          <a:bodyPr wrap="none">
            <a:spAutoFit/>
          </a:bodyPr>
          <a:lstStyle/>
          <a:p>
            <a:r>
              <a:rPr lang="en-US" sz="3600" b="1" dirty="0" smtClean="0">
                <a:solidFill>
                  <a:srgbClr val="002060"/>
                </a:solidFill>
                <a:latin typeface="Times New Roman" pitchFamily="18" charset="0"/>
                <a:cs typeface="Times New Roman" pitchFamily="18" charset="0"/>
              </a:rPr>
              <a:t>User Sequence Diagram </a:t>
            </a:r>
            <a:endParaRPr lang="en-US" sz="3600" b="1" dirty="0">
              <a:solidFill>
                <a:srgbClr val="002060"/>
              </a:solidFill>
            </a:endParaRPr>
          </a:p>
        </p:txBody>
      </p:sp>
      <p:pic>
        <p:nvPicPr>
          <p:cNvPr id="3" name="Picture 2" descr="G:\ss\new seq user.png"/>
          <p:cNvPicPr/>
          <p:nvPr/>
        </p:nvPicPr>
        <p:blipFill>
          <a:blip r:embed="rId2" cstate="print"/>
          <a:srcRect/>
          <a:stretch>
            <a:fillRect/>
          </a:stretch>
        </p:blipFill>
        <p:spPr bwMode="auto">
          <a:xfrm>
            <a:off x="1676400" y="1371600"/>
            <a:ext cx="5737806" cy="4762918"/>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81200" y="152400"/>
            <a:ext cx="5173404" cy="646331"/>
          </a:xfrm>
          <a:prstGeom prst="rect">
            <a:avLst/>
          </a:prstGeom>
        </p:spPr>
        <p:txBody>
          <a:bodyPr wrap="none">
            <a:spAutoFit/>
          </a:bodyPr>
          <a:lstStyle/>
          <a:p>
            <a:r>
              <a:rPr lang="en-US" sz="3600" b="1" dirty="0" smtClean="0">
                <a:solidFill>
                  <a:srgbClr val="002060"/>
                </a:solidFill>
                <a:latin typeface="Times New Roman" pitchFamily="18" charset="0"/>
                <a:cs typeface="Times New Roman" pitchFamily="18" charset="0"/>
              </a:rPr>
              <a:t>Admin Activity Diagram </a:t>
            </a:r>
            <a:endParaRPr lang="en-US" sz="3600" b="1" dirty="0">
              <a:solidFill>
                <a:srgbClr val="002060"/>
              </a:solidFill>
            </a:endParaRPr>
          </a:p>
        </p:txBody>
      </p:sp>
      <p:pic>
        <p:nvPicPr>
          <p:cNvPr id="4" name="Picture 3" descr="act1.png"/>
          <p:cNvPicPr>
            <a:picLocks noChangeAspect="1"/>
          </p:cNvPicPr>
          <p:nvPr/>
        </p:nvPicPr>
        <p:blipFill>
          <a:blip r:embed="rId2" cstate="print"/>
          <a:stretch>
            <a:fillRect/>
          </a:stretch>
        </p:blipFill>
        <p:spPr>
          <a:xfrm>
            <a:off x="457200" y="1143000"/>
            <a:ext cx="8125960" cy="5477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57400" y="152400"/>
            <a:ext cx="4729052" cy="646331"/>
          </a:xfrm>
          <a:prstGeom prst="rect">
            <a:avLst/>
          </a:prstGeom>
        </p:spPr>
        <p:txBody>
          <a:bodyPr wrap="none">
            <a:spAutoFit/>
          </a:bodyPr>
          <a:lstStyle/>
          <a:p>
            <a:r>
              <a:rPr lang="en-US" sz="3600" b="1" dirty="0" smtClean="0">
                <a:solidFill>
                  <a:srgbClr val="002060"/>
                </a:solidFill>
                <a:latin typeface="Times New Roman" pitchFamily="18" charset="0"/>
                <a:cs typeface="Times New Roman" pitchFamily="18" charset="0"/>
              </a:rPr>
              <a:t>User Activity Diagram </a:t>
            </a:r>
            <a:endParaRPr lang="en-US" sz="3600" b="1" dirty="0">
              <a:solidFill>
                <a:srgbClr val="002060"/>
              </a:solidFill>
            </a:endParaRPr>
          </a:p>
        </p:txBody>
      </p:sp>
      <p:pic>
        <p:nvPicPr>
          <p:cNvPr id="3" name="Picture 2" descr="act2.png"/>
          <p:cNvPicPr>
            <a:picLocks noChangeAspect="1"/>
          </p:cNvPicPr>
          <p:nvPr/>
        </p:nvPicPr>
        <p:blipFill>
          <a:blip r:embed="rId2" cstate="print"/>
          <a:stretch>
            <a:fillRect/>
          </a:stretch>
        </p:blipFill>
        <p:spPr>
          <a:xfrm>
            <a:off x="457200" y="1066800"/>
            <a:ext cx="8116433" cy="522042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0600" y="381000"/>
            <a:ext cx="7391767" cy="646331"/>
          </a:xfrm>
          <a:prstGeom prst="rect">
            <a:avLst/>
          </a:prstGeom>
        </p:spPr>
        <p:txBody>
          <a:bodyPr wrap="none">
            <a:spAutoFit/>
          </a:bodyPr>
          <a:lstStyle/>
          <a:p>
            <a:r>
              <a:rPr lang="en-US" sz="3600" b="1" dirty="0" smtClean="0">
                <a:solidFill>
                  <a:srgbClr val="002060"/>
                </a:solidFill>
                <a:latin typeface="Times New Roman" pitchFamily="18" charset="0"/>
                <a:cs typeface="Times New Roman" pitchFamily="18" charset="0"/>
              </a:rPr>
              <a:t>Entity Relationship Diagram (ERD) </a:t>
            </a:r>
            <a:endParaRPr lang="en-US" sz="3600" b="1" dirty="0">
              <a:solidFill>
                <a:srgbClr val="002060"/>
              </a:solidFill>
            </a:endParaRPr>
          </a:p>
        </p:txBody>
      </p:sp>
      <p:pic>
        <p:nvPicPr>
          <p:cNvPr id="3" name="Picture 2" descr="ERD.png"/>
          <p:cNvPicPr/>
          <p:nvPr/>
        </p:nvPicPr>
        <p:blipFill>
          <a:blip r:embed="rId2" cstate="print"/>
          <a:stretch>
            <a:fillRect/>
          </a:stretch>
        </p:blipFill>
        <p:spPr>
          <a:xfrm>
            <a:off x="914400" y="1676400"/>
            <a:ext cx="6934200" cy="4343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43200" y="304800"/>
            <a:ext cx="3211135" cy="646331"/>
          </a:xfrm>
          <a:prstGeom prst="rect">
            <a:avLst/>
          </a:prstGeom>
        </p:spPr>
        <p:txBody>
          <a:bodyPr wrap="none">
            <a:spAutoFit/>
          </a:bodyPr>
          <a:lstStyle/>
          <a:p>
            <a:r>
              <a:rPr lang="en-US" sz="3600" b="1" dirty="0" smtClean="0">
                <a:solidFill>
                  <a:srgbClr val="002060"/>
                </a:solidFill>
                <a:latin typeface="Times New Roman" pitchFamily="18" charset="0"/>
                <a:cs typeface="Times New Roman" pitchFamily="18" charset="0"/>
              </a:rPr>
              <a:t>Class Diagram </a:t>
            </a:r>
            <a:endParaRPr lang="en-US" sz="3600" b="1" dirty="0">
              <a:solidFill>
                <a:srgbClr val="002060"/>
              </a:solidFill>
            </a:endParaRPr>
          </a:p>
        </p:txBody>
      </p:sp>
      <p:pic>
        <p:nvPicPr>
          <p:cNvPr id="3" name="Picture 2" descr="class.png"/>
          <p:cNvPicPr>
            <a:picLocks noChangeAspect="1"/>
          </p:cNvPicPr>
          <p:nvPr/>
        </p:nvPicPr>
        <p:blipFill>
          <a:blip r:embed="rId2" cstate="print"/>
          <a:stretch>
            <a:fillRect/>
          </a:stretch>
        </p:blipFill>
        <p:spPr>
          <a:xfrm>
            <a:off x="381000" y="1066800"/>
            <a:ext cx="8306960" cy="545858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304800"/>
            <a:ext cx="4544834" cy="646331"/>
          </a:xfrm>
          <a:prstGeom prst="rect">
            <a:avLst/>
          </a:prstGeom>
        </p:spPr>
        <p:txBody>
          <a:bodyPr wrap="none">
            <a:spAutoFit/>
          </a:bodyPr>
          <a:lstStyle/>
          <a:p>
            <a:r>
              <a:rPr lang="en-US" sz="3600" b="1" dirty="0" smtClean="0">
                <a:solidFill>
                  <a:srgbClr val="002060"/>
                </a:solidFill>
                <a:latin typeface="Times New Roman" pitchFamily="18" charset="0"/>
                <a:cs typeface="Times New Roman" pitchFamily="18" charset="0"/>
              </a:rPr>
              <a:t>Deployment Diagram </a:t>
            </a:r>
            <a:endParaRPr lang="en-US" sz="3600" b="1" dirty="0">
              <a:solidFill>
                <a:srgbClr val="002060"/>
              </a:solidFill>
            </a:endParaRPr>
          </a:p>
        </p:txBody>
      </p:sp>
      <p:pic>
        <p:nvPicPr>
          <p:cNvPr id="3" name="Picture 2" descr="deploy.png"/>
          <p:cNvPicPr>
            <a:picLocks noChangeAspect="1"/>
          </p:cNvPicPr>
          <p:nvPr/>
        </p:nvPicPr>
        <p:blipFill>
          <a:blip r:embed="rId2" cstate="print"/>
          <a:stretch>
            <a:fillRect/>
          </a:stretch>
        </p:blipFill>
        <p:spPr>
          <a:xfrm>
            <a:off x="1295400" y="1219200"/>
            <a:ext cx="6363589" cy="525853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95600" y="152400"/>
            <a:ext cx="2765244" cy="707886"/>
          </a:xfrm>
          <a:prstGeom prst="rect">
            <a:avLst/>
          </a:prstGeom>
        </p:spPr>
        <p:txBody>
          <a:bodyPr wrap="none">
            <a:spAutoFit/>
          </a:bodyPr>
          <a:lstStyle/>
          <a:p>
            <a:r>
              <a:rPr lang="en-US" sz="4000" b="1" dirty="0" smtClean="0">
                <a:solidFill>
                  <a:srgbClr val="002060"/>
                </a:solidFill>
                <a:latin typeface="Times New Roman" pitchFamily="18" charset="0"/>
                <a:cs typeface="Times New Roman" pitchFamily="18" charset="0"/>
              </a:rPr>
              <a:t>Data Tables</a:t>
            </a:r>
            <a:endParaRPr lang="en-US" sz="4000" b="1" dirty="0">
              <a:solidFill>
                <a:srgbClr val="002060"/>
              </a:solidFill>
            </a:endParaRPr>
          </a:p>
        </p:txBody>
      </p:sp>
      <p:graphicFrame>
        <p:nvGraphicFramePr>
          <p:cNvPr id="3" name="Table 2"/>
          <p:cNvGraphicFramePr>
            <a:graphicFrameLocks noGrp="1"/>
          </p:cNvGraphicFramePr>
          <p:nvPr/>
        </p:nvGraphicFramePr>
        <p:xfrm>
          <a:off x="1219200" y="3200400"/>
          <a:ext cx="5623560" cy="1068451"/>
        </p:xfrm>
        <a:graphic>
          <a:graphicData uri="http://schemas.openxmlformats.org/drawingml/2006/table">
            <a:tbl>
              <a:tblPr/>
              <a:tblGrid>
                <a:gridCol w="1416050"/>
                <a:gridCol w="1595120"/>
                <a:gridCol w="1363345"/>
                <a:gridCol w="1249045"/>
              </a:tblGrid>
              <a:tr h="188595">
                <a:tc>
                  <a:txBody>
                    <a:bodyPr/>
                    <a:lstStyle/>
                    <a:p>
                      <a:pPr marL="0" marR="0" algn="ctr">
                        <a:lnSpc>
                          <a:spcPct val="115000"/>
                        </a:lnSpc>
                        <a:spcBef>
                          <a:spcPts val="0"/>
                        </a:spcBef>
                        <a:spcAft>
                          <a:spcPts val="600"/>
                        </a:spcAft>
                      </a:pPr>
                      <a:r>
                        <a:rPr lang="en-US" sz="1100" b="1" dirty="0">
                          <a:latin typeface="Times New Roman"/>
                          <a:ea typeface="Calibri"/>
                          <a:cs typeface="Mangal"/>
                        </a:rPr>
                        <a:t>Column Name</a:t>
                      </a:r>
                      <a:endParaRPr lang="en-US" sz="11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600"/>
                        </a:spcAft>
                      </a:pPr>
                      <a:r>
                        <a:rPr lang="en-US" sz="1100" b="1">
                          <a:latin typeface="Times New Roman"/>
                          <a:ea typeface="Calibri"/>
                          <a:cs typeface="Mangal"/>
                        </a:rPr>
                        <a:t>Data Type</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600"/>
                        </a:spcAft>
                      </a:pPr>
                      <a:r>
                        <a:rPr lang="en-US" sz="1100" b="1">
                          <a:latin typeface="Times New Roman"/>
                          <a:ea typeface="Calibri"/>
                          <a:cs typeface="Mangal"/>
                        </a:rPr>
                        <a:t>Constraint</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600"/>
                        </a:spcAft>
                      </a:pPr>
                      <a:r>
                        <a:rPr lang="en-US" sz="1100" b="1">
                          <a:latin typeface="Times New Roman"/>
                          <a:ea typeface="Calibri"/>
                          <a:cs typeface="Mangal"/>
                        </a:rPr>
                        <a:t>Description</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825">
                <a:tc>
                  <a:txBody>
                    <a:bodyPr/>
                    <a:lstStyle/>
                    <a:p>
                      <a:pPr marL="0" marR="0" algn="ctr">
                        <a:lnSpc>
                          <a:spcPct val="115000"/>
                        </a:lnSpc>
                        <a:spcBef>
                          <a:spcPts val="0"/>
                        </a:spcBef>
                        <a:spcAft>
                          <a:spcPts val="600"/>
                        </a:spcAft>
                      </a:pPr>
                      <a:r>
                        <a:rPr lang="en-US" sz="1100" dirty="0">
                          <a:latin typeface="Times New Roman"/>
                          <a:ea typeface="Calibri"/>
                          <a:cs typeface="Mangal"/>
                        </a:rPr>
                        <a:t>name</a:t>
                      </a:r>
                      <a:endParaRPr lang="en-US" sz="11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Varchar (50)</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NOT NULL</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Username</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375">
                <a:tc>
                  <a:txBody>
                    <a:bodyPr/>
                    <a:lstStyle/>
                    <a:p>
                      <a:pPr marL="0" marR="0" algn="ctr">
                        <a:lnSpc>
                          <a:spcPct val="115000"/>
                        </a:lnSpc>
                        <a:spcBef>
                          <a:spcPts val="0"/>
                        </a:spcBef>
                        <a:spcAft>
                          <a:spcPts val="600"/>
                        </a:spcAft>
                      </a:pPr>
                      <a:r>
                        <a:rPr lang="en-US" sz="1100">
                          <a:latin typeface="Times New Roman"/>
                          <a:ea typeface="Calibri"/>
                          <a:cs typeface="Mangal"/>
                        </a:rPr>
                        <a:t>college</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Varchar (100)</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NOT NULL</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College Name</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2090">
                <a:tc>
                  <a:txBody>
                    <a:bodyPr/>
                    <a:lstStyle/>
                    <a:p>
                      <a:pPr marL="0" marR="0" algn="ctr">
                        <a:lnSpc>
                          <a:spcPct val="115000"/>
                        </a:lnSpc>
                        <a:spcBef>
                          <a:spcPts val="0"/>
                        </a:spcBef>
                        <a:spcAft>
                          <a:spcPts val="600"/>
                        </a:spcAft>
                      </a:pPr>
                      <a:r>
                        <a:rPr lang="en-US" sz="1100">
                          <a:latin typeface="Times New Roman"/>
                          <a:ea typeface="Calibri"/>
                          <a:cs typeface="Mangal"/>
                        </a:rPr>
                        <a:t>email</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Varchar (50)</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Primary Key</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E-mail</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375">
                <a:tc>
                  <a:txBody>
                    <a:bodyPr/>
                    <a:lstStyle/>
                    <a:p>
                      <a:pPr marL="0" marR="0" algn="ctr">
                        <a:lnSpc>
                          <a:spcPct val="115000"/>
                        </a:lnSpc>
                        <a:spcBef>
                          <a:spcPts val="0"/>
                        </a:spcBef>
                        <a:spcAft>
                          <a:spcPts val="600"/>
                        </a:spcAft>
                      </a:pPr>
                      <a:r>
                        <a:rPr lang="en-US" sz="1100">
                          <a:latin typeface="Times New Roman"/>
                          <a:ea typeface="Calibri"/>
                          <a:cs typeface="Mangal"/>
                        </a:rPr>
                        <a:t>password</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Varchar (50)</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NOT NULL</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dirty="0">
                          <a:latin typeface="Times New Roman"/>
                          <a:ea typeface="Calibri"/>
                          <a:cs typeface="Mangal"/>
                        </a:rPr>
                        <a:t>Password</a:t>
                      </a:r>
                      <a:endParaRPr lang="en-US" sz="11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4" name="Table 3"/>
          <p:cNvGraphicFramePr>
            <a:graphicFrameLocks noGrp="1"/>
          </p:cNvGraphicFramePr>
          <p:nvPr/>
        </p:nvGraphicFramePr>
        <p:xfrm>
          <a:off x="1219200" y="1676400"/>
          <a:ext cx="5623560" cy="804037"/>
        </p:xfrm>
        <a:graphic>
          <a:graphicData uri="http://schemas.openxmlformats.org/drawingml/2006/table">
            <a:tbl>
              <a:tblPr/>
              <a:tblGrid>
                <a:gridCol w="1416050"/>
                <a:gridCol w="1595120"/>
                <a:gridCol w="1363345"/>
                <a:gridCol w="1249045"/>
              </a:tblGrid>
              <a:tr h="188595">
                <a:tc>
                  <a:txBody>
                    <a:bodyPr/>
                    <a:lstStyle/>
                    <a:p>
                      <a:pPr marL="0" marR="0" algn="ctr">
                        <a:lnSpc>
                          <a:spcPct val="115000"/>
                        </a:lnSpc>
                        <a:spcBef>
                          <a:spcPts val="0"/>
                        </a:spcBef>
                        <a:spcAft>
                          <a:spcPts val="600"/>
                        </a:spcAft>
                      </a:pPr>
                      <a:r>
                        <a:rPr lang="en-US" sz="1100" b="1" dirty="0">
                          <a:latin typeface="Times New Roman"/>
                          <a:ea typeface="Calibri"/>
                          <a:cs typeface="Mangal"/>
                        </a:rPr>
                        <a:t>Column Name</a:t>
                      </a:r>
                      <a:endParaRPr lang="en-US" sz="11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600"/>
                        </a:spcAft>
                      </a:pPr>
                      <a:r>
                        <a:rPr lang="en-US" sz="1100" b="1">
                          <a:latin typeface="Times New Roman"/>
                          <a:ea typeface="Calibri"/>
                          <a:cs typeface="Mangal"/>
                        </a:rPr>
                        <a:t>Data Type</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600"/>
                        </a:spcAft>
                      </a:pPr>
                      <a:r>
                        <a:rPr lang="en-US" sz="1100" b="1">
                          <a:latin typeface="Times New Roman"/>
                          <a:ea typeface="Calibri"/>
                          <a:cs typeface="Mangal"/>
                        </a:rPr>
                        <a:t>Constraint</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600"/>
                        </a:spcAft>
                      </a:pPr>
                      <a:r>
                        <a:rPr lang="en-US" sz="1100" b="1">
                          <a:latin typeface="Times New Roman"/>
                          <a:ea typeface="Calibri"/>
                          <a:cs typeface="Mangal"/>
                        </a:rPr>
                        <a:t>Description</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8595">
                <a:tc>
                  <a:txBody>
                    <a:bodyPr/>
                    <a:lstStyle/>
                    <a:p>
                      <a:pPr marL="0" marR="0" algn="ctr">
                        <a:lnSpc>
                          <a:spcPct val="115000"/>
                        </a:lnSpc>
                        <a:spcBef>
                          <a:spcPts val="0"/>
                        </a:spcBef>
                        <a:spcAft>
                          <a:spcPts val="600"/>
                        </a:spcAft>
                      </a:pPr>
                      <a:r>
                        <a:rPr lang="en-US" sz="1100">
                          <a:latin typeface="Times New Roman"/>
                          <a:ea typeface="Calibri"/>
                          <a:cs typeface="Mangal"/>
                        </a:rPr>
                        <a:t>admin_id</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Int (11)</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NOT NULL</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Admin Id</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2090">
                <a:tc>
                  <a:txBody>
                    <a:bodyPr/>
                    <a:lstStyle/>
                    <a:p>
                      <a:pPr marL="0" marR="0" algn="ctr">
                        <a:lnSpc>
                          <a:spcPct val="115000"/>
                        </a:lnSpc>
                        <a:spcBef>
                          <a:spcPts val="0"/>
                        </a:spcBef>
                        <a:spcAft>
                          <a:spcPts val="600"/>
                        </a:spcAft>
                      </a:pPr>
                      <a:r>
                        <a:rPr lang="en-US" sz="1100">
                          <a:latin typeface="Times New Roman"/>
                          <a:ea typeface="Calibri"/>
                          <a:cs typeface="Mangal"/>
                        </a:rPr>
                        <a:t>email</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dirty="0" err="1">
                          <a:latin typeface="Times New Roman"/>
                          <a:ea typeface="Calibri"/>
                          <a:cs typeface="Mangal"/>
                        </a:rPr>
                        <a:t>Varchar</a:t>
                      </a:r>
                      <a:r>
                        <a:rPr lang="en-US" sz="1100" dirty="0">
                          <a:latin typeface="Times New Roman"/>
                          <a:ea typeface="Calibri"/>
                          <a:cs typeface="Mangal"/>
                        </a:rPr>
                        <a:t> (50)</a:t>
                      </a:r>
                      <a:endParaRPr lang="en-US" sz="11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Primary Key</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E-mail</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375">
                <a:tc>
                  <a:txBody>
                    <a:bodyPr/>
                    <a:lstStyle/>
                    <a:p>
                      <a:pPr marL="0" marR="0" algn="ctr">
                        <a:lnSpc>
                          <a:spcPct val="115000"/>
                        </a:lnSpc>
                        <a:spcBef>
                          <a:spcPts val="0"/>
                        </a:spcBef>
                        <a:spcAft>
                          <a:spcPts val="600"/>
                        </a:spcAft>
                      </a:pPr>
                      <a:r>
                        <a:rPr lang="en-US" sz="1100">
                          <a:latin typeface="Times New Roman"/>
                          <a:ea typeface="Calibri"/>
                          <a:cs typeface="Mangal"/>
                        </a:rPr>
                        <a:t>password</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Varchar (50)</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NOT NULL</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dirty="0">
                          <a:latin typeface="Times New Roman"/>
                          <a:ea typeface="Calibri"/>
                          <a:cs typeface="Mangal"/>
                        </a:rPr>
                        <a:t>Password</a:t>
                      </a:r>
                      <a:endParaRPr lang="en-US" sz="11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0721" name="Rectangle 1"/>
          <p:cNvSpPr>
            <a:spLocks noChangeArrowheads="1"/>
          </p:cNvSpPr>
          <p:nvPr/>
        </p:nvSpPr>
        <p:spPr bwMode="auto">
          <a:xfrm>
            <a:off x="1219200" y="1141511"/>
            <a:ext cx="1238929"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4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Admin Table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TextBox 5"/>
          <p:cNvSpPr txBox="1"/>
          <p:nvPr/>
        </p:nvSpPr>
        <p:spPr>
          <a:xfrm>
            <a:off x="1219200" y="2819400"/>
            <a:ext cx="2133600" cy="523220"/>
          </a:xfrm>
          <a:prstGeom prst="rect">
            <a:avLst/>
          </a:prstGeom>
          <a:noFill/>
        </p:spPr>
        <p:txBody>
          <a:bodyPr wrap="square" rtlCol="0">
            <a:spAutoFit/>
          </a:bodyPr>
          <a:lstStyle/>
          <a:p>
            <a:pPr lvl="0">
              <a:buFont typeface="Arial" pitchFamily="34" charset="0"/>
              <a:buChar char="•"/>
            </a:pPr>
            <a:r>
              <a:rPr kumimoji="0" lang="en-US" sz="14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User Registration Table</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endParaRPr lang="en-US" sz="1400" dirty="0"/>
          </a:p>
        </p:txBody>
      </p:sp>
      <p:graphicFrame>
        <p:nvGraphicFramePr>
          <p:cNvPr id="7" name="Table 6"/>
          <p:cNvGraphicFramePr>
            <a:graphicFrameLocks noGrp="1"/>
          </p:cNvGraphicFramePr>
          <p:nvPr/>
        </p:nvGraphicFramePr>
        <p:xfrm>
          <a:off x="1219200" y="5105400"/>
          <a:ext cx="5623560" cy="1274826"/>
        </p:xfrm>
        <a:graphic>
          <a:graphicData uri="http://schemas.openxmlformats.org/drawingml/2006/table">
            <a:tbl>
              <a:tblPr/>
              <a:tblGrid>
                <a:gridCol w="1416050"/>
                <a:gridCol w="1595120"/>
                <a:gridCol w="1363345"/>
                <a:gridCol w="1249045"/>
              </a:tblGrid>
              <a:tr h="188595">
                <a:tc>
                  <a:txBody>
                    <a:bodyPr/>
                    <a:lstStyle/>
                    <a:p>
                      <a:pPr marL="0" marR="0" algn="ctr">
                        <a:lnSpc>
                          <a:spcPct val="115000"/>
                        </a:lnSpc>
                        <a:spcBef>
                          <a:spcPts val="0"/>
                        </a:spcBef>
                        <a:spcAft>
                          <a:spcPts val="600"/>
                        </a:spcAft>
                      </a:pPr>
                      <a:r>
                        <a:rPr lang="en-US" sz="1100" b="1">
                          <a:latin typeface="Times New Roman"/>
                          <a:ea typeface="Calibri"/>
                          <a:cs typeface="Mangal"/>
                        </a:rPr>
                        <a:t>Column Name</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600"/>
                        </a:spcAft>
                      </a:pPr>
                      <a:r>
                        <a:rPr lang="en-US" sz="1100" b="1">
                          <a:latin typeface="Times New Roman"/>
                          <a:ea typeface="Calibri"/>
                          <a:cs typeface="Mangal"/>
                        </a:rPr>
                        <a:t>Data Type</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600"/>
                        </a:spcAft>
                      </a:pPr>
                      <a:r>
                        <a:rPr lang="en-US" sz="1100" b="1">
                          <a:latin typeface="Times New Roman"/>
                          <a:ea typeface="Calibri"/>
                          <a:cs typeface="Mangal"/>
                        </a:rPr>
                        <a:t>Constraint</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600"/>
                        </a:spcAft>
                      </a:pPr>
                      <a:r>
                        <a:rPr lang="en-US" sz="1100" b="1">
                          <a:latin typeface="Times New Roman"/>
                          <a:ea typeface="Calibri"/>
                          <a:cs typeface="Mangal"/>
                        </a:rPr>
                        <a:t>Description</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825">
                <a:tc>
                  <a:txBody>
                    <a:bodyPr/>
                    <a:lstStyle/>
                    <a:p>
                      <a:pPr marL="0" marR="0" algn="ctr">
                        <a:lnSpc>
                          <a:spcPct val="115000"/>
                        </a:lnSpc>
                        <a:spcBef>
                          <a:spcPts val="0"/>
                        </a:spcBef>
                        <a:spcAft>
                          <a:spcPts val="600"/>
                        </a:spcAft>
                      </a:pPr>
                      <a:r>
                        <a:rPr lang="en-US" sz="1100">
                          <a:latin typeface="Times New Roman"/>
                          <a:ea typeface="Calibri"/>
                          <a:cs typeface="Mangal"/>
                        </a:rPr>
                        <a:t>Eid</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Text</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Foreign Key</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Panel Id</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375">
                <a:tc>
                  <a:txBody>
                    <a:bodyPr/>
                    <a:lstStyle/>
                    <a:p>
                      <a:pPr marL="0" marR="0" algn="ctr">
                        <a:lnSpc>
                          <a:spcPct val="115000"/>
                        </a:lnSpc>
                        <a:spcBef>
                          <a:spcPts val="0"/>
                        </a:spcBef>
                        <a:spcAft>
                          <a:spcPts val="600"/>
                        </a:spcAft>
                      </a:pPr>
                      <a:r>
                        <a:rPr lang="en-US" sz="1100">
                          <a:latin typeface="Times New Roman"/>
                          <a:ea typeface="Calibri"/>
                          <a:cs typeface="Mangal"/>
                        </a:rPr>
                        <a:t>Qid</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Text</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Primary Key</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Question Id</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2090">
                <a:tc>
                  <a:txBody>
                    <a:bodyPr/>
                    <a:lstStyle/>
                    <a:p>
                      <a:pPr marL="0" marR="0" algn="ctr">
                        <a:lnSpc>
                          <a:spcPct val="115000"/>
                        </a:lnSpc>
                        <a:spcBef>
                          <a:spcPts val="0"/>
                        </a:spcBef>
                        <a:spcAft>
                          <a:spcPts val="600"/>
                        </a:spcAft>
                      </a:pPr>
                      <a:r>
                        <a:rPr lang="en-US" sz="1100">
                          <a:latin typeface="Times New Roman"/>
                          <a:ea typeface="Calibri"/>
                          <a:cs typeface="Mangal"/>
                        </a:rPr>
                        <a:t>Qns</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Text</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NOT NULL</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Question</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375">
                <a:tc>
                  <a:txBody>
                    <a:bodyPr/>
                    <a:lstStyle/>
                    <a:p>
                      <a:pPr marL="0" marR="0" algn="ctr">
                        <a:lnSpc>
                          <a:spcPct val="115000"/>
                        </a:lnSpc>
                        <a:spcBef>
                          <a:spcPts val="0"/>
                        </a:spcBef>
                        <a:spcAft>
                          <a:spcPts val="600"/>
                        </a:spcAft>
                      </a:pPr>
                      <a:r>
                        <a:rPr lang="en-US" sz="1100">
                          <a:latin typeface="Times New Roman"/>
                          <a:ea typeface="Calibri"/>
                          <a:cs typeface="Mangal"/>
                        </a:rPr>
                        <a:t>choice</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Int (10)</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NOT NULL</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No. of Options</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375">
                <a:tc>
                  <a:txBody>
                    <a:bodyPr/>
                    <a:lstStyle/>
                    <a:p>
                      <a:pPr marL="0" marR="0" algn="ctr">
                        <a:lnSpc>
                          <a:spcPct val="115000"/>
                        </a:lnSpc>
                        <a:spcBef>
                          <a:spcPts val="0"/>
                        </a:spcBef>
                        <a:spcAft>
                          <a:spcPts val="600"/>
                        </a:spcAft>
                      </a:pPr>
                      <a:r>
                        <a:rPr lang="en-US" sz="1100">
                          <a:latin typeface="Times New Roman"/>
                          <a:ea typeface="Calibri"/>
                          <a:cs typeface="Mangal"/>
                        </a:rPr>
                        <a:t>Sn</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Int (10)</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NOT NULL</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dirty="0">
                          <a:latin typeface="Times New Roman"/>
                          <a:ea typeface="Calibri"/>
                          <a:cs typeface="Mangal"/>
                        </a:rPr>
                        <a:t>Serial No.</a:t>
                      </a:r>
                      <a:endParaRPr lang="en-US" sz="11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1219200" y="4648200"/>
            <a:ext cx="2133600" cy="523220"/>
          </a:xfrm>
          <a:prstGeom prst="rect">
            <a:avLst/>
          </a:prstGeom>
          <a:noFill/>
        </p:spPr>
        <p:txBody>
          <a:bodyPr wrap="square" rtlCol="0">
            <a:spAutoFit/>
          </a:bodyPr>
          <a:lstStyle/>
          <a:p>
            <a:pPr lvl="0">
              <a:buFont typeface="Arial" pitchFamily="34" charset="0"/>
              <a:buChar char="•"/>
            </a:pPr>
            <a:r>
              <a:rPr kumimoji="0" lang="en-US" sz="14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Questions Table</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endParaRPr lang="en-US"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762000" y="990600"/>
          <a:ext cx="5623560" cy="856361"/>
        </p:xfrm>
        <a:graphic>
          <a:graphicData uri="http://schemas.openxmlformats.org/drawingml/2006/table">
            <a:tbl>
              <a:tblPr/>
              <a:tblGrid>
                <a:gridCol w="1416050"/>
                <a:gridCol w="1595120"/>
                <a:gridCol w="1363345"/>
                <a:gridCol w="1249045"/>
              </a:tblGrid>
              <a:tr h="188595">
                <a:tc>
                  <a:txBody>
                    <a:bodyPr/>
                    <a:lstStyle/>
                    <a:p>
                      <a:pPr marL="0" marR="0" algn="ctr">
                        <a:lnSpc>
                          <a:spcPct val="115000"/>
                        </a:lnSpc>
                        <a:spcBef>
                          <a:spcPts val="0"/>
                        </a:spcBef>
                        <a:spcAft>
                          <a:spcPts val="600"/>
                        </a:spcAft>
                      </a:pPr>
                      <a:r>
                        <a:rPr lang="en-US" sz="1100" b="1" dirty="0">
                          <a:latin typeface="Times New Roman"/>
                          <a:ea typeface="Calibri"/>
                          <a:cs typeface="Mangal"/>
                        </a:rPr>
                        <a:t>Column Name</a:t>
                      </a:r>
                      <a:endParaRPr lang="en-US" sz="11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600"/>
                        </a:spcAft>
                      </a:pPr>
                      <a:r>
                        <a:rPr lang="en-US" sz="1100" b="1">
                          <a:latin typeface="Times New Roman"/>
                          <a:ea typeface="Calibri"/>
                          <a:cs typeface="Mangal"/>
                        </a:rPr>
                        <a:t>Data Type</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600"/>
                        </a:spcAft>
                      </a:pPr>
                      <a:r>
                        <a:rPr lang="en-US" sz="1100" b="1">
                          <a:latin typeface="Times New Roman"/>
                          <a:ea typeface="Calibri"/>
                          <a:cs typeface="Mangal"/>
                        </a:rPr>
                        <a:t>Constraint</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600"/>
                        </a:spcAft>
                      </a:pPr>
                      <a:r>
                        <a:rPr lang="en-US" sz="1100" b="1">
                          <a:latin typeface="Times New Roman"/>
                          <a:ea typeface="Calibri"/>
                          <a:cs typeface="Mangal"/>
                        </a:rPr>
                        <a:t>Description</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825">
                <a:tc>
                  <a:txBody>
                    <a:bodyPr/>
                    <a:lstStyle/>
                    <a:p>
                      <a:pPr marL="0" marR="0" algn="ctr">
                        <a:lnSpc>
                          <a:spcPct val="115000"/>
                        </a:lnSpc>
                        <a:spcBef>
                          <a:spcPts val="0"/>
                        </a:spcBef>
                        <a:spcAft>
                          <a:spcPts val="600"/>
                        </a:spcAft>
                      </a:pPr>
                      <a:r>
                        <a:rPr lang="en-US" sz="1100" dirty="0" err="1">
                          <a:latin typeface="Times New Roman"/>
                          <a:ea typeface="Calibri"/>
                          <a:cs typeface="Mangal"/>
                        </a:rPr>
                        <a:t>Qid</a:t>
                      </a:r>
                      <a:endParaRPr lang="en-US" sz="11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dirty="0" err="1">
                          <a:latin typeface="Times New Roman"/>
                          <a:ea typeface="Calibri"/>
                          <a:cs typeface="Mangal"/>
                        </a:rPr>
                        <a:t>Varchar</a:t>
                      </a:r>
                      <a:r>
                        <a:rPr lang="en-US" sz="1100" dirty="0">
                          <a:latin typeface="Times New Roman"/>
                          <a:ea typeface="Calibri"/>
                          <a:cs typeface="Mangal"/>
                        </a:rPr>
                        <a:t> (50)</a:t>
                      </a:r>
                      <a:endParaRPr lang="en-US" sz="11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Foreign Key</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Question Id</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375">
                <a:tc>
                  <a:txBody>
                    <a:bodyPr/>
                    <a:lstStyle/>
                    <a:p>
                      <a:pPr marL="0" marR="0" algn="ctr">
                        <a:lnSpc>
                          <a:spcPct val="115000"/>
                        </a:lnSpc>
                        <a:spcBef>
                          <a:spcPts val="0"/>
                        </a:spcBef>
                        <a:spcAft>
                          <a:spcPts val="600"/>
                        </a:spcAft>
                      </a:pPr>
                      <a:r>
                        <a:rPr lang="en-US" sz="1100">
                          <a:latin typeface="Times New Roman"/>
                          <a:ea typeface="Calibri"/>
                          <a:cs typeface="Mangal"/>
                        </a:rPr>
                        <a:t>option</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Varchar (5000)</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NOT NULL</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Options</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375">
                <a:tc>
                  <a:txBody>
                    <a:bodyPr/>
                    <a:lstStyle/>
                    <a:p>
                      <a:pPr marL="0" marR="0" algn="ctr">
                        <a:lnSpc>
                          <a:spcPct val="115000"/>
                        </a:lnSpc>
                        <a:spcBef>
                          <a:spcPts val="0"/>
                        </a:spcBef>
                        <a:spcAft>
                          <a:spcPts val="600"/>
                        </a:spcAft>
                      </a:pPr>
                      <a:r>
                        <a:rPr lang="en-US" sz="1100">
                          <a:latin typeface="Times New Roman"/>
                          <a:ea typeface="Calibri"/>
                          <a:cs typeface="Mangal"/>
                        </a:rPr>
                        <a:t>optionid</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Text</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Primary Key</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dirty="0">
                          <a:latin typeface="Times New Roman"/>
                          <a:ea typeface="Calibri"/>
                          <a:cs typeface="Mangal"/>
                        </a:rPr>
                        <a:t>Option Id</a:t>
                      </a:r>
                      <a:endParaRPr lang="en-US" sz="11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3" name="Table 2"/>
          <p:cNvGraphicFramePr>
            <a:graphicFrameLocks noGrp="1"/>
          </p:cNvGraphicFramePr>
          <p:nvPr/>
        </p:nvGraphicFramePr>
        <p:xfrm>
          <a:off x="762000" y="2667000"/>
          <a:ext cx="5623560" cy="1481201"/>
        </p:xfrm>
        <a:graphic>
          <a:graphicData uri="http://schemas.openxmlformats.org/drawingml/2006/table">
            <a:tbl>
              <a:tblPr/>
              <a:tblGrid>
                <a:gridCol w="1416050"/>
                <a:gridCol w="1595120"/>
                <a:gridCol w="1363345"/>
                <a:gridCol w="1249045"/>
              </a:tblGrid>
              <a:tr h="188595">
                <a:tc>
                  <a:txBody>
                    <a:bodyPr/>
                    <a:lstStyle/>
                    <a:p>
                      <a:pPr marL="0" marR="0" algn="ctr">
                        <a:lnSpc>
                          <a:spcPct val="115000"/>
                        </a:lnSpc>
                        <a:spcBef>
                          <a:spcPts val="0"/>
                        </a:spcBef>
                        <a:spcAft>
                          <a:spcPts val="600"/>
                        </a:spcAft>
                      </a:pPr>
                      <a:r>
                        <a:rPr lang="en-US" sz="1100" b="1" dirty="0">
                          <a:latin typeface="Times New Roman"/>
                          <a:ea typeface="Calibri"/>
                          <a:cs typeface="Mangal"/>
                        </a:rPr>
                        <a:t>Column Name</a:t>
                      </a:r>
                      <a:endParaRPr lang="en-US" sz="11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600"/>
                        </a:spcAft>
                      </a:pPr>
                      <a:r>
                        <a:rPr lang="en-US" sz="1100" b="1" dirty="0">
                          <a:latin typeface="Times New Roman"/>
                          <a:ea typeface="Calibri"/>
                          <a:cs typeface="Mangal"/>
                        </a:rPr>
                        <a:t>Data Type</a:t>
                      </a:r>
                      <a:endParaRPr lang="en-US" sz="11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600"/>
                        </a:spcAft>
                      </a:pPr>
                      <a:r>
                        <a:rPr lang="en-US" sz="1100" b="1">
                          <a:latin typeface="Times New Roman"/>
                          <a:ea typeface="Calibri"/>
                          <a:cs typeface="Mangal"/>
                        </a:rPr>
                        <a:t>Constraint</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600"/>
                        </a:spcAft>
                      </a:pPr>
                      <a:r>
                        <a:rPr lang="en-US" sz="1100" b="1">
                          <a:latin typeface="Times New Roman"/>
                          <a:ea typeface="Calibri"/>
                          <a:cs typeface="Mangal"/>
                        </a:rPr>
                        <a:t>Description</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825">
                <a:tc>
                  <a:txBody>
                    <a:bodyPr/>
                    <a:lstStyle/>
                    <a:p>
                      <a:pPr marL="0" marR="0" algn="ctr">
                        <a:lnSpc>
                          <a:spcPct val="115000"/>
                        </a:lnSpc>
                        <a:spcBef>
                          <a:spcPts val="0"/>
                        </a:spcBef>
                        <a:spcAft>
                          <a:spcPts val="600"/>
                        </a:spcAft>
                      </a:pPr>
                      <a:r>
                        <a:rPr lang="en-US" sz="1100">
                          <a:latin typeface="Times New Roman"/>
                          <a:ea typeface="Calibri"/>
                          <a:cs typeface="Mangal"/>
                        </a:rPr>
                        <a:t>eid</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dirty="0">
                          <a:latin typeface="Times New Roman"/>
                          <a:ea typeface="Calibri"/>
                          <a:cs typeface="Mangal"/>
                        </a:rPr>
                        <a:t>Text</a:t>
                      </a:r>
                      <a:endParaRPr lang="en-US" sz="11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Primary Key</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Panel Id</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375">
                <a:tc>
                  <a:txBody>
                    <a:bodyPr/>
                    <a:lstStyle/>
                    <a:p>
                      <a:pPr marL="0" marR="0" algn="ctr">
                        <a:lnSpc>
                          <a:spcPct val="115000"/>
                        </a:lnSpc>
                        <a:spcBef>
                          <a:spcPts val="0"/>
                        </a:spcBef>
                        <a:spcAft>
                          <a:spcPts val="600"/>
                        </a:spcAft>
                      </a:pPr>
                      <a:r>
                        <a:rPr lang="en-US" sz="1100" dirty="0">
                          <a:latin typeface="Times New Roman"/>
                          <a:ea typeface="Calibri"/>
                          <a:cs typeface="Mangal"/>
                        </a:rPr>
                        <a:t>title</a:t>
                      </a:r>
                      <a:endParaRPr lang="en-US" sz="11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Varchar (100)</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NOT NULL</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Title of Quiz</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2090">
                <a:tc>
                  <a:txBody>
                    <a:bodyPr/>
                    <a:lstStyle/>
                    <a:p>
                      <a:pPr marL="0" marR="0" algn="ctr">
                        <a:lnSpc>
                          <a:spcPct val="115000"/>
                        </a:lnSpc>
                        <a:spcBef>
                          <a:spcPts val="0"/>
                        </a:spcBef>
                        <a:spcAft>
                          <a:spcPts val="600"/>
                        </a:spcAft>
                      </a:pPr>
                      <a:r>
                        <a:rPr lang="en-US" sz="1100">
                          <a:latin typeface="Times New Roman"/>
                          <a:ea typeface="Calibri"/>
                          <a:cs typeface="Mangal"/>
                        </a:rPr>
                        <a:t>sahi</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Int (11)</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NOT NULL</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Right Answers</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375">
                <a:tc>
                  <a:txBody>
                    <a:bodyPr/>
                    <a:lstStyle/>
                    <a:p>
                      <a:pPr marL="0" marR="0" algn="ctr">
                        <a:lnSpc>
                          <a:spcPct val="115000"/>
                        </a:lnSpc>
                        <a:spcBef>
                          <a:spcPts val="0"/>
                        </a:spcBef>
                        <a:spcAft>
                          <a:spcPts val="600"/>
                        </a:spcAft>
                      </a:pPr>
                      <a:r>
                        <a:rPr lang="en-US" sz="1100">
                          <a:latin typeface="Times New Roman"/>
                          <a:ea typeface="Calibri"/>
                          <a:cs typeface="Mangal"/>
                        </a:rPr>
                        <a:t>wrong</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Int (11)</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NOT NULL</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Wrong Answers</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375">
                <a:tc>
                  <a:txBody>
                    <a:bodyPr/>
                    <a:lstStyle/>
                    <a:p>
                      <a:pPr marL="0" marR="0" algn="ctr">
                        <a:lnSpc>
                          <a:spcPct val="115000"/>
                        </a:lnSpc>
                        <a:spcBef>
                          <a:spcPts val="0"/>
                        </a:spcBef>
                        <a:spcAft>
                          <a:spcPts val="600"/>
                        </a:spcAft>
                      </a:pPr>
                      <a:r>
                        <a:rPr lang="en-US" sz="1100" dirty="0">
                          <a:latin typeface="Times New Roman"/>
                          <a:ea typeface="Calibri"/>
                          <a:cs typeface="Mangal"/>
                        </a:rPr>
                        <a:t>total</a:t>
                      </a:r>
                      <a:endParaRPr lang="en-US" sz="11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Int (11)</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NOT NULL</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000">
                          <a:latin typeface="Times New Roman"/>
                          <a:ea typeface="Calibri"/>
                          <a:cs typeface="Mangal"/>
                        </a:rPr>
                        <a:t>Total No.of Question</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375">
                <a:tc>
                  <a:txBody>
                    <a:bodyPr/>
                    <a:lstStyle/>
                    <a:p>
                      <a:pPr marL="0" marR="0" algn="ctr">
                        <a:lnSpc>
                          <a:spcPct val="115000"/>
                        </a:lnSpc>
                        <a:spcBef>
                          <a:spcPts val="0"/>
                        </a:spcBef>
                        <a:spcAft>
                          <a:spcPts val="600"/>
                        </a:spcAft>
                      </a:pPr>
                      <a:r>
                        <a:rPr lang="en-US" sz="1100" dirty="0">
                          <a:latin typeface="Times New Roman"/>
                          <a:ea typeface="Calibri"/>
                          <a:cs typeface="Mangal"/>
                        </a:rPr>
                        <a:t>date</a:t>
                      </a:r>
                      <a:endParaRPr lang="en-US" sz="11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Timestamp</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NOT NULL</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dirty="0">
                          <a:latin typeface="Times New Roman"/>
                          <a:ea typeface="Calibri"/>
                          <a:cs typeface="Mangal"/>
                        </a:rPr>
                        <a:t>Date</a:t>
                      </a:r>
                      <a:endParaRPr lang="en-US" sz="11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4" name="Table 3"/>
          <p:cNvGraphicFramePr>
            <a:graphicFrameLocks noGrp="1"/>
          </p:cNvGraphicFramePr>
          <p:nvPr/>
        </p:nvGraphicFramePr>
        <p:xfrm>
          <a:off x="762000" y="4953000"/>
          <a:ext cx="5623560" cy="649986"/>
        </p:xfrm>
        <a:graphic>
          <a:graphicData uri="http://schemas.openxmlformats.org/drawingml/2006/table">
            <a:tbl>
              <a:tblPr/>
              <a:tblGrid>
                <a:gridCol w="1416050"/>
                <a:gridCol w="1595120"/>
                <a:gridCol w="1363345"/>
                <a:gridCol w="1249045"/>
              </a:tblGrid>
              <a:tr h="188595">
                <a:tc>
                  <a:txBody>
                    <a:bodyPr/>
                    <a:lstStyle/>
                    <a:p>
                      <a:pPr marL="0" marR="0" algn="ctr">
                        <a:lnSpc>
                          <a:spcPct val="115000"/>
                        </a:lnSpc>
                        <a:spcBef>
                          <a:spcPts val="0"/>
                        </a:spcBef>
                        <a:spcAft>
                          <a:spcPts val="600"/>
                        </a:spcAft>
                      </a:pPr>
                      <a:r>
                        <a:rPr lang="en-US" sz="1100" b="1" dirty="0">
                          <a:latin typeface="Times New Roman"/>
                          <a:ea typeface="Calibri"/>
                          <a:cs typeface="Mangal"/>
                        </a:rPr>
                        <a:t>Column Name</a:t>
                      </a:r>
                      <a:endParaRPr lang="en-US" sz="11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600"/>
                        </a:spcAft>
                      </a:pPr>
                      <a:r>
                        <a:rPr lang="en-US" sz="1100" b="1" dirty="0">
                          <a:latin typeface="Times New Roman"/>
                          <a:ea typeface="Calibri"/>
                          <a:cs typeface="Mangal"/>
                        </a:rPr>
                        <a:t>Data Type</a:t>
                      </a:r>
                      <a:endParaRPr lang="en-US" sz="11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600"/>
                        </a:spcAft>
                      </a:pPr>
                      <a:r>
                        <a:rPr lang="en-US" sz="1100" b="1">
                          <a:latin typeface="Times New Roman"/>
                          <a:ea typeface="Calibri"/>
                          <a:cs typeface="Mangal"/>
                        </a:rPr>
                        <a:t>Constraint</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600"/>
                        </a:spcAft>
                      </a:pPr>
                      <a:r>
                        <a:rPr lang="en-US" sz="1100" b="1">
                          <a:latin typeface="Times New Roman"/>
                          <a:ea typeface="Calibri"/>
                          <a:cs typeface="Mangal"/>
                        </a:rPr>
                        <a:t>Description</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825">
                <a:tc>
                  <a:txBody>
                    <a:bodyPr/>
                    <a:lstStyle/>
                    <a:p>
                      <a:pPr marL="0" marR="0" algn="ctr">
                        <a:lnSpc>
                          <a:spcPct val="115000"/>
                        </a:lnSpc>
                        <a:spcBef>
                          <a:spcPts val="0"/>
                        </a:spcBef>
                        <a:spcAft>
                          <a:spcPts val="600"/>
                        </a:spcAft>
                      </a:pPr>
                      <a:r>
                        <a:rPr lang="en-US" sz="1100">
                          <a:latin typeface="Times New Roman"/>
                          <a:ea typeface="Calibri"/>
                          <a:cs typeface="Mangal"/>
                        </a:rPr>
                        <a:t>qid</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Text</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Foreign Key</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Question Id</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375">
                <a:tc>
                  <a:txBody>
                    <a:bodyPr/>
                    <a:lstStyle/>
                    <a:p>
                      <a:pPr marL="0" marR="0" algn="ctr">
                        <a:lnSpc>
                          <a:spcPct val="115000"/>
                        </a:lnSpc>
                        <a:spcBef>
                          <a:spcPts val="0"/>
                        </a:spcBef>
                        <a:spcAft>
                          <a:spcPts val="600"/>
                        </a:spcAft>
                      </a:pPr>
                      <a:r>
                        <a:rPr lang="en-US" sz="1100">
                          <a:latin typeface="Times New Roman"/>
                          <a:ea typeface="Calibri"/>
                          <a:cs typeface="Mangal"/>
                        </a:rPr>
                        <a:t>ansid</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Text</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Primary Key</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dirty="0">
                          <a:latin typeface="Times New Roman"/>
                          <a:ea typeface="Calibri"/>
                          <a:cs typeface="Mangal"/>
                        </a:rPr>
                        <a:t>Answer Id</a:t>
                      </a:r>
                      <a:endParaRPr lang="en-US" sz="11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9697" name="Rectangle 1"/>
          <p:cNvSpPr>
            <a:spLocks noChangeArrowheads="1"/>
          </p:cNvSpPr>
          <p:nvPr/>
        </p:nvSpPr>
        <p:spPr bwMode="auto">
          <a:xfrm>
            <a:off x="762000" y="533400"/>
            <a:ext cx="1319079"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4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Options Table</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TextBox 6"/>
          <p:cNvSpPr txBox="1"/>
          <p:nvPr/>
        </p:nvSpPr>
        <p:spPr>
          <a:xfrm>
            <a:off x="1143000" y="1828800"/>
            <a:ext cx="990600" cy="369332"/>
          </a:xfrm>
          <a:prstGeom prst="rect">
            <a:avLst/>
          </a:prstGeom>
          <a:noFill/>
        </p:spPr>
        <p:txBody>
          <a:bodyPr wrap="square" rtlCol="0">
            <a:spAutoFit/>
          </a:bodyPr>
          <a:lstStyle/>
          <a:p>
            <a:endParaRPr lang="en-US" dirty="0"/>
          </a:p>
        </p:txBody>
      </p:sp>
      <p:sp>
        <p:nvSpPr>
          <p:cNvPr id="8" name="TextBox 7"/>
          <p:cNvSpPr txBox="1"/>
          <p:nvPr/>
        </p:nvSpPr>
        <p:spPr>
          <a:xfrm>
            <a:off x="762000" y="2209800"/>
            <a:ext cx="1371600" cy="307777"/>
          </a:xfrm>
          <a:prstGeom prst="rect">
            <a:avLst/>
          </a:prstGeom>
          <a:noFill/>
        </p:spPr>
        <p:txBody>
          <a:bodyPr wrap="square" rtlCol="0">
            <a:spAutoFit/>
          </a:bodyPr>
          <a:lstStyle/>
          <a:p>
            <a:pPr lvl="0" eaLnBrk="0" fontAlgn="base" hangingPunct="0">
              <a:spcBef>
                <a:spcPct val="0"/>
              </a:spcBef>
              <a:spcAft>
                <a:spcPct val="0"/>
              </a:spcAft>
              <a:buFontTx/>
              <a:buChar char="•"/>
            </a:pPr>
            <a:r>
              <a:rPr kumimoji="0" lang="en-US" sz="14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Quiz Table</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p:txBody>
      </p:sp>
      <p:sp>
        <p:nvSpPr>
          <p:cNvPr id="9" name="TextBox 8"/>
          <p:cNvSpPr txBox="1"/>
          <p:nvPr/>
        </p:nvSpPr>
        <p:spPr>
          <a:xfrm>
            <a:off x="762000" y="4495800"/>
            <a:ext cx="1676400" cy="307777"/>
          </a:xfrm>
          <a:prstGeom prst="rect">
            <a:avLst/>
          </a:prstGeom>
          <a:noFill/>
        </p:spPr>
        <p:txBody>
          <a:bodyPr wrap="square" rtlCol="0">
            <a:spAutoFit/>
          </a:bodyPr>
          <a:lstStyle/>
          <a:p>
            <a:pPr lvl="0" eaLnBrk="0" fontAlgn="base" hangingPunct="0">
              <a:spcBef>
                <a:spcPct val="0"/>
              </a:spcBef>
              <a:spcAft>
                <a:spcPct val="0"/>
              </a:spcAft>
              <a:buFontTx/>
              <a:buChar char="•"/>
            </a:pPr>
            <a:r>
              <a:rPr kumimoji="0" lang="en-US" sz="14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Answer Table</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143000" y="1295400"/>
          <a:ext cx="5623560" cy="856361"/>
        </p:xfrm>
        <a:graphic>
          <a:graphicData uri="http://schemas.openxmlformats.org/drawingml/2006/table">
            <a:tbl>
              <a:tblPr/>
              <a:tblGrid>
                <a:gridCol w="1416050"/>
                <a:gridCol w="1595120"/>
                <a:gridCol w="1363345"/>
                <a:gridCol w="1249045"/>
              </a:tblGrid>
              <a:tr h="188595">
                <a:tc>
                  <a:txBody>
                    <a:bodyPr/>
                    <a:lstStyle/>
                    <a:p>
                      <a:pPr marL="0" marR="0" algn="ctr">
                        <a:lnSpc>
                          <a:spcPct val="115000"/>
                        </a:lnSpc>
                        <a:spcBef>
                          <a:spcPts val="0"/>
                        </a:spcBef>
                        <a:spcAft>
                          <a:spcPts val="600"/>
                        </a:spcAft>
                      </a:pPr>
                      <a:r>
                        <a:rPr lang="en-US" sz="1100" b="1" dirty="0">
                          <a:latin typeface="Times New Roman"/>
                          <a:ea typeface="Calibri"/>
                          <a:cs typeface="Mangal"/>
                        </a:rPr>
                        <a:t>Column Name</a:t>
                      </a:r>
                      <a:endParaRPr lang="en-US" sz="11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600"/>
                        </a:spcAft>
                      </a:pPr>
                      <a:r>
                        <a:rPr lang="en-US" sz="1100" b="1">
                          <a:latin typeface="Times New Roman"/>
                          <a:ea typeface="Calibri"/>
                          <a:cs typeface="Mangal"/>
                        </a:rPr>
                        <a:t>Data Type</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600"/>
                        </a:spcAft>
                      </a:pPr>
                      <a:r>
                        <a:rPr lang="en-US" sz="1100" b="1">
                          <a:latin typeface="Times New Roman"/>
                          <a:ea typeface="Calibri"/>
                          <a:cs typeface="Mangal"/>
                        </a:rPr>
                        <a:t>Constraint</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600"/>
                        </a:spcAft>
                      </a:pPr>
                      <a:r>
                        <a:rPr lang="en-US" sz="1100" b="1">
                          <a:latin typeface="Times New Roman"/>
                          <a:ea typeface="Calibri"/>
                          <a:cs typeface="Mangal"/>
                        </a:rPr>
                        <a:t>Description</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825">
                <a:tc>
                  <a:txBody>
                    <a:bodyPr/>
                    <a:lstStyle/>
                    <a:p>
                      <a:pPr marL="0" marR="0" algn="ctr">
                        <a:lnSpc>
                          <a:spcPct val="115000"/>
                        </a:lnSpc>
                        <a:spcBef>
                          <a:spcPts val="0"/>
                        </a:spcBef>
                        <a:spcAft>
                          <a:spcPts val="600"/>
                        </a:spcAft>
                      </a:pPr>
                      <a:r>
                        <a:rPr lang="en-US" sz="1100" dirty="0">
                          <a:latin typeface="Times New Roman"/>
                          <a:ea typeface="Calibri"/>
                          <a:cs typeface="Mangal"/>
                        </a:rPr>
                        <a:t>email</a:t>
                      </a:r>
                      <a:endParaRPr lang="en-US" sz="11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dirty="0" err="1">
                          <a:latin typeface="Times New Roman"/>
                          <a:ea typeface="Calibri"/>
                          <a:cs typeface="Mangal"/>
                        </a:rPr>
                        <a:t>Varchar</a:t>
                      </a:r>
                      <a:r>
                        <a:rPr lang="en-US" sz="1100" dirty="0">
                          <a:latin typeface="Times New Roman"/>
                          <a:ea typeface="Calibri"/>
                          <a:cs typeface="Mangal"/>
                        </a:rPr>
                        <a:t> (50)</a:t>
                      </a:r>
                      <a:endParaRPr lang="en-US" sz="11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Foreign Key</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E-mail</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375">
                <a:tc>
                  <a:txBody>
                    <a:bodyPr/>
                    <a:lstStyle/>
                    <a:p>
                      <a:pPr marL="0" marR="0" algn="ctr">
                        <a:lnSpc>
                          <a:spcPct val="115000"/>
                        </a:lnSpc>
                        <a:spcBef>
                          <a:spcPts val="0"/>
                        </a:spcBef>
                        <a:spcAft>
                          <a:spcPts val="600"/>
                        </a:spcAft>
                      </a:pPr>
                      <a:r>
                        <a:rPr lang="en-US" sz="1100">
                          <a:latin typeface="Times New Roman"/>
                          <a:ea typeface="Calibri"/>
                          <a:cs typeface="Mangal"/>
                        </a:rPr>
                        <a:t>score</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Int (11)</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NOT NULL</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Quize Score</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375">
                <a:tc>
                  <a:txBody>
                    <a:bodyPr/>
                    <a:lstStyle/>
                    <a:p>
                      <a:pPr marL="0" marR="0" algn="ctr">
                        <a:lnSpc>
                          <a:spcPct val="115000"/>
                        </a:lnSpc>
                        <a:spcBef>
                          <a:spcPts val="0"/>
                        </a:spcBef>
                        <a:spcAft>
                          <a:spcPts val="600"/>
                        </a:spcAft>
                      </a:pPr>
                      <a:r>
                        <a:rPr lang="en-US" sz="1100">
                          <a:latin typeface="Times New Roman"/>
                          <a:ea typeface="Calibri"/>
                          <a:cs typeface="Mangal"/>
                        </a:rPr>
                        <a:t>time</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Timestamp</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NOT NULL</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dirty="0">
                          <a:latin typeface="Times New Roman"/>
                          <a:ea typeface="Calibri"/>
                          <a:cs typeface="Mangal"/>
                        </a:rPr>
                        <a:t>Time</a:t>
                      </a:r>
                      <a:endParaRPr lang="en-US" sz="11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3" name="Table 2"/>
          <p:cNvGraphicFramePr>
            <a:graphicFrameLocks noGrp="1"/>
          </p:cNvGraphicFramePr>
          <p:nvPr/>
        </p:nvGraphicFramePr>
        <p:xfrm>
          <a:off x="1143000" y="3048000"/>
          <a:ext cx="5623560" cy="1687576"/>
        </p:xfrm>
        <a:graphic>
          <a:graphicData uri="http://schemas.openxmlformats.org/drawingml/2006/table">
            <a:tbl>
              <a:tblPr/>
              <a:tblGrid>
                <a:gridCol w="1416050"/>
                <a:gridCol w="1595120"/>
                <a:gridCol w="1363345"/>
                <a:gridCol w="1249045"/>
              </a:tblGrid>
              <a:tr h="188595">
                <a:tc>
                  <a:txBody>
                    <a:bodyPr/>
                    <a:lstStyle/>
                    <a:p>
                      <a:pPr marL="0" marR="0" algn="ctr">
                        <a:lnSpc>
                          <a:spcPct val="115000"/>
                        </a:lnSpc>
                        <a:spcBef>
                          <a:spcPts val="0"/>
                        </a:spcBef>
                        <a:spcAft>
                          <a:spcPts val="600"/>
                        </a:spcAft>
                      </a:pPr>
                      <a:r>
                        <a:rPr lang="en-US" sz="1100" b="1">
                          <a:latin typeface="Times New Roman"/>
                          <a:ea typeface="Calibri"/>
                          <a:cs typeface="Mangal"/>
                        </a:rPr>
                        <a:t>Column Name</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600"/>
                        </a:spcAft>
                      </a:pPr>
                      <a:r>
                        <a:rPr lang="en-US" sz="1100" b="1">
                          <a:latin typeface="Times New Roman"/>
                          <a:ea typeface="Calibri"/>
                          <a:cs typeface="Mangal"/>
                        </a:rPr>
                        <a:t>Data Type</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600"/>
                        </a:spcAft>
                      </a:pPr>
                      <a:r>
                        <a:rPr lang="en-US" sz="1100" b="1">
                          <a:latin typeface="Times New Roman"/>
                          <a:ea typeface="Calibri"/>
                          <a:cs typeface="Mangal"/>
                        </a:rPr>
                        <a:t>Constraint</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600"/>
                        </a:spcAft>
                      </a:pPr>
                      <a:r>
                        <a:rPr lang="en-US" sz="1100" b="1">
                          <a:latin typeface="Times New Roman"/>
                          <a:ea typeface="Calibri"/>
                          <a:cs typeface="Mangal"/>
                        </a:rPr>
                        <a:t>Description</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825">
                <a:tc>
                  <a:txBody>
                    <a:bodyPr/>
                    <a:lstStyle/>
                    <a:p>
                      <a:pPr marL="0" marR="0" algn="ctr">
                        <a:lnSpc>
                          <a:spcPct val="115000"/>
                        </a:lnSpc>
                        <a:spcBef>
                          <a:spcPts val="0"/>
                        </a:spcBef>
                        <a:spcAft>
                          <a:spcPts val="600"/>
                        </a:spcAft>
                      </a:pPr>
                      <a:r>
                        <a:rPr lang="en-US" sz="1100">
                          <a:latin typeface="Times New Roman"/>
                          <a:ea typeface="Calibri"/>
                          <a:cs typeface="Mangal"/>
                        </a:rPr>
                        <a:t>email</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Varchar (50)</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Foreign Key</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E-mail</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375">
                <a:tc>
                  <a:txBody>
                    <a:bodyPr/>
                    <a:lstStyle/>
                    <a:p>
                      <a:pPr marL="0" marR="0" algn="ctr">
                        <a:lnSpc>
                          <a:spcPct val="115000"/>
                        </a:lnSpc>
                        <a:spcBef>
                          <a:spcPts val="0"/>
                        </a:spcBef>
                        <a:spcAft>
                          <a:spcPts val="600"/>
                        </a:spcAft>
                      </a:pPr>
                      <a:r>
                        <a:rPr lang="en-US" sz="1100">
                          <a:latin typeface="Times New Roman"/>
                          <a:ea typeface="Calibri"/>
                          <a:cs typeface="Mangal"/>
                        </a:rPr>
                        <a:t>eid</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Text</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Foreign Key</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Title of Quiz</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375">
                <a:tc>
                  <a:txBody>
                    <a:bodyPr/>
                    <a:lstStyle/>
                    <a:p>
                      <a:pPr marL="0" marR="0" algn="ctr">
                        <a:lnSpc>
                          <a:spcPct val="115000"/>
                        </a:lnSpc>
                        <a:spcBef>
                          <a:spcPts val="0"/>
                        </a:spcBef>
                        <a:spcAft>
                          <a:spcPts val="600"/>
                        </a:spcAft>
                      </a:pPr>
                      <a:r>
                        <a:rPr lang="en-US" sz="1100">
                          <a:latin typeface="Times New Roman"/>
                          <a:ea typeface="Calibri"/>
                          <a:cs typeface="Mangal"/>
                        </a:rPr>
                        <a:t>score</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Int (11)</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NOT NULL</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Quize Score</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375">
                <a:tc>
                  <a:txBody>
                    <a:bodyPr/>
                    <a:lstStyle/>
                    <a:p>
                      <a:pPr marL="0" marR="0" algn="ctr">
                        <a:lnSpc>
                          <a:spcPct val="115000"/>
                        </a:lnSpc>
                        <a:spcBef>
                          <a:spcPts val="0"/>
                        </a:spcBef>
                        <a:spcAft>
                          <a:spcPts val="600"/>
                        </a:spcAft>
                      </a:pPr>
                      <a:r>
                        <a:rPr lang="en-US" sz="1100">
                          <a:latin typeface="Times New Roman"/>
                          <a:ea typeface="Calibri"/>
                          <a:cs typeface="Mangal"/>
                        </a:rPr>
                        <a:t>level</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Int (11)</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NOT NULL</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No. of Solved Que</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2090">
                <a:tc>
                  <a:txBody>
                    <a:bodyPr/>
                    <a:lstStyle/>
                    <a:p>
                      <a:pPr marL="0" marR="0" algn="ctr">
                        <a:lnSpc>
                          <a:spcPct val="115000"/>
                        </a:lnSpc>
                        <a:spcBef>
                          <a:spcPts val="0"/>
                        </a:spcBef>
                        <a:spcAft>
                          <a:spcPts val="600"/>
                        </a:spcAft>
                      </a:pPr>
                      <a:r>
                        <a:rPr lang="en-US" sz="1100">
                          <a:latin typeface="Times New Roman"/>
                          <a:ea typeface="Calibri"/>
                          <a:cs typeface="Mangal"/>
                        </a:rPr>
                        <a:t>sahi</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Int (11)</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NOT NULL</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Right Answers</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375">
                <a:tc>
                  <a:txBody>
                    <a:bodyPr/>
                    <a:lstStyle/>
                    <a:p>
                      <a:pPr marL="0" marR="0" algn="ctr">
                        <a:lnSpc>
                          <a:spcPct val="115000"/>
                        </a:lnSpc>
                        <a:spcBef>
                          <a:spcPts val="0"/>
                        </a:spcBef>
                        <a:spcAft>
                          <a:spcPts val="600"/>
                        </a:spcAft>
                      </a:pPr>
                      <a:r>
                        <a:rPr lang="en-US" sz="1100">
                          <a:latin typeface="Times New Roman"/>
                          <a:ea typeface="Calibri"/>
                          <a:cs typeface="Mangal"/>
                        </a:rPr>
                        <a:t>wrong</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Int (11)</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NOT NULL</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Wrong Answers</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375">
                <a:tc>
                  <a:txBody>
                    <a:bodyPr/>
                    <a:lstStyle/>
                    <a:p>
                      <a:pPr marL="0" marR="0" algn="ctr">
                        <a:lnSpc>
                          <a:spcPct val="115000"/>
                        </a:lnSpc>
                        <a:spcBef>
                          <a:spcPts val="0"/>
                        </a:spcBef>
                        <a:spcAft>
                          <a:spcPts val="600"/>
                        </a:spcAft>
                      </a:pPr>
                      <a:r>
                        <a:rPr lang="en-US" sz="1100">
                          <a:latin typeface="Times New Roman"/>
                          <a:ea typeface="Calibri"/>
                          <a:cs typeface="Mangal"/>
                        </a:rPr>
                        <a:t>date</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Timestamp</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NOT NULL</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dirty="0">
                          <a:latin typeface="Times New Roman"/>
                          <a:ea typeface="Calibri"/>
                          <a:cs typeface="Mangal"/>
                        </a:rPr>
                        <a:t>Date</a:t>
                      </a:r>
                      <a:endParaRPr lang="en-US" sz="11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4" name="Table 3"/>
          <p:cNvGraphicFramePr>
            <a:graphicFrameLocks noGrp="1"/>
          </p:cNvGraphicFramePr>
          <p:nvPr/>
        </p:nvGraphicFramePr>
        <p:xfrm>
          <a:off x="1219200" y="5486400"/>
          <a:ext cx="5623560" cy="694436"/>
        </p:xfrm>
        <a:graphic>
          <a:graphicData uri="http://schemas.openxmlformats.org/drawingml/2006/table">
            <a:tbl>
              <a:tblPr/>
              <a:tblGrid>
                <a:gridCol w="1416050"/>
                <a:gridCol w="1595120"/>
                <a:gridCol w="1363345"/>
                <a:gridCol w="1249045"/>
              </a:tblGrid>
              <a:tr h="188595">
                <a:tc>
                  <a:txBody>
                    <a:bodyPr/>
                    <a:lstStyle/>
                    <a:p>
                      <a:pPr marL="0" marR="0" algn="ctr">
                        <a:lnSpc>
                          <a:spcPct val="115000"/>
                        </a:lnSpc>
                        <a:spcBef>
                          <a:spcPts val="0"/>
                        </a:spcBef>
                        <a:spcAft>
                          <a:spcPts val="600"/>
                        </a:spcAft>
                      </a:pPr>
                      <a:r>
                        <a:rPr lang="en-US" sz="1100" b="1" dirty="0">
                          <a:latin typeface="Times New Roman"/>
                          <a:ea typeface="Calibri"/>
                          <a:cs typeface="Mangal"/>
                        </a:rPr>
                        <a:t>Column Name</a:t>
                      </a:r>
                      <a:endParaRPr lang="en-US" sz="11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600"/>
                        </a:spcAft>
                      </a:pPr>
                      <a:r>
                        <a:rPr lang="en-US" sz="1100" b="1">
                          <a:latin typeface="Times New Roman"/>
                          <a:ea typeface="Calibri"/>
                          <a:cs typeface="Mangal"/>
                        </a:rPr>
                        <a:t>Data Type</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600"/>
                        </a:spcAft>
                      </a:pPr>
                      <a:r>
                        <a:rPr lang="en-US" sz="1100" b="1">
                          <a:latin typeface="Times New Roman"/>
                          <a:ea typeface="Calibri"/>
                          <a:cs typeface="Mangal"/>
                        </a:rPr>
                        <a:t>Constraint</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600"/>
                        </a:spcAft>
                      </a:pPr>
                      <a:r>
                        <a:rPr lang="en-US" sz="1100" b="1">
                          <a:latin typeface="Times New Roman"/>
                          <a:ea typeface="Calibri"/>
                          <a:cs typeface="Mangal"/>
                        </a:rPr>
                        <a:t>Description</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825">
                <a:tc>
                  <a:txBody>
                    <a:bodyPr/>
                    <a:lstStyle/>
                    <a:p>
                      <a:pPr marL="0" marR="0" algn="ctr">
                        <a:lnSpc>
                          <a:spcPct val="115000"/>
                        </a:lnSpc>
                        <a:spcBef>
                          <a:spcPts val="0"/>
                        </a:spcBef>
                        <a:spcAft>
                          <a:spcPts val="600"/>
                        </a:spcAft>
                      </a:pPr>
                      <a:r>
                        <a:rPr lang="en-US" sz="1100">
                          <a:latin typeface="Times New Roman"/>
                          <a:ea typeface="Calibri"/>
                          <a:cs typeface="Mangal"/>
                        </a:rPr>
                        <a:t>email</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dirty="0" err="1">
                          <a:latin typeface="Times New Roman"/>
                          <a:ea typeface="Calibri"/>
                          <a:cs typeface="Mangal"/>
                        </a:rPr>
                        <a:t>Varchar</a:t>
                      </a:r>
                      <a:r>
                        <a:rPr lang="en-US" sz="1100" dirty="0">
                          <a:latin typeface="Times New Roman"/>
                          <a:ea typeface="Calibri"/>
                          <a:cs typeface="Mangal"/>
                        </a:rPr>
                        <a:t> (50)</a:t>
                      </a:r>
                      <a:endParaRPr lang="en-US" sz="11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Foreign Key</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E-mail</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825">
                <a:tc>
                  <a:txBody>
                    <a:bodyPr/>
                    <a:lstStyle/>
                    <a:p>
                      <a:pPr marL="0" marR="0" algn="ctr">
                        <a:lnSpc>
                          <a:spcPct val="115000"/>
                        </a:lnSpc>
                        <a:spcBef>
                          <a:spcPts val="0"/>
                        </a:spcBef>
                        <a:spcAft>
                          <a:spcPts val="600"/>
                        </a:spcAft>
                      </a:pPr>
                      <a:r>
                        <a:rPr lang="en-US" sz="1100">
                          <a:latin typeface="Times New Roman"/>
                          <a:ea typeface="Calibri"/>
                          <a:cs typeface="Mangal"/>
                        </a:rPr>
                        <a:t>feedback</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Varchar (500)</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a:latin typeface="Times New Roman"/>
                          <a:ea typeface="Calibri"/>
                          <a:cs typeface="Mangal"/>
                        </a:rPr>
                        <a:t>NOT NULL</a:t>
                      </a:r>
                      <a:endParaRPr lang="en-US" sz="11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600"/>
                        </a:spcAft>
                      </a:pPr>
                      <a:r>
                        <a:rPr lang="en-US" sz="1100" dirty="0">
                          <a:latin typeface="Times New Roman"/>
                          <a:ea typeface="Calibri"/>
                          <a:cs typeface="Mangal"/>
                        </a:rPr>
                        <a:t>Feedback</a:t>
                      </a:r>
                      <a:endParaRPr lang="en-US" sz="11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8673" name="Rectangle 1"/>
          <p:cNvSpPr>
            <a:spLocks noChangeArrowheads="1"/>
          </p:cNvSpPr>
          <p:nvPr/>
        </p:nvSpPr>
        <p:spPr bwMode="auto">
          <a:xfrm>
            <a:off x="1143000" y="762000"/>
            <a:ext cx="1129925"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4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Rank Table</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TextBox 6"/>
          <p:cNvSpPr txBox="1"/>
          <p:nvPr/>
        </p:nvSpPr>
        <p:spPr>
          <a:xfrm>
            <a:off x="1143000" y="2590800"/>
            <a:ext cx="1676400" cy="523220"/>
          </a:xfrm>
          <a:prstGeom prst="rect">
            <a:avLst/>
          </a:prstGeom>
          <a:noFill/>
        </p:spPr>
        <p:txBody>
          <a:bodyPr wrap="square" rtlCol="0">
            <a:spAutoFit/>
          </a:bodyPr>
          <a:lstStyle/>
          <a:p>
            <a:pPr lvl="0">
              <a:buFont typeface="Arial" pitchFamily="34" charset="0"/>
              <a:buChar char="•"/>
            </a:pPr>
            <a:r>
              <a:rPr kumimoji="0" lang="en-US" sz="14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History  Table</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a:buFont typeface="Arial" pitchFamily="34" charset="0"/>
              <a:buChar char="•"/>
            </a:pPr>
            <a:endParaRPr lang="en-US" sz="1400" dirty="0"/>
          </a:p>
        </p:txBody>
      </p:sp>
      <p:sp>
        <p:nvSpPr>
          <p:cNvPr id="8" name="TextBox 7"/>
          <p:cNvSpPr txBox="1"/>
          <p:nvPr/>
        </p:nvSpPr>
        <p:spPr>
          <a:xfrm>
            <a:off x="1066800" y="5029200"/>
            <a:ext cx="1905000" cy="523220"/>
          </a:xfrm>
          <a:prstGeom prst="rect">
            <a:avLst/>
          </a:prstGeom>
          <a:noFill/>
        </p:spPr>
        <p:txBody>
          <a:bodyPr wrap="square" rtlCol="0">
            <a:spAutoFit/>
          </a:bodyPr>
          <a:lstStyle/>
          <a:p>
            <a:pPr lvl="0">
              <a:buFont typeface="Arial" pitchFamily="34" charset="0"/>
              <a:buChar char="•"/>
            </a:pPr>
            <a:r>
              <a:rPr kumimoji="0" lang="en-US" sz="14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Feedback  Table</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a:buFont typeface="Arial" pitchFamily="34" charset="0"/>
              <a:buChar char="•"/>
            </a:pP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90800" y="457200"/>
            <a:ext cx="4288353" cy="707886"/>
          </a:xfrm>
          <a:prstGeom prst="rect">
            <a:avLst/>
          </a:prstGeom>
        </p:spPr>
        <p:txBody>
          <a:bodyPr wrap="none">
            <a:spAutoFit/>
          </a:bodyPr>
          <a:lstStyle/>
          <a:p>
            <a:pPr algn="ctr"/>
            <a:r>
              <a:rPr lang="en-US" sz="4000" b="1" dirty="0" smtClean="0">
                <a:solidFill>
                  <a:srgbClr val="002060"/>
                </a:solidFill>
                <a:latin typeface="Times New Roman" pitchFamily="18" charset="0"/>
                <a:cs typeface="Times New Roman" pitchFamily="18" charset="0"/>
              </a:rPr>
              <a:t>INTRODUCTION</a:t>
            </a:r>
            <a:endParaRPr lang="en-US" sz="4000" dirty="0"/>
          </a:p>
        </p:txBody>
      </p:sp>
      <p:sp>
        <p:nvSpPr>
          <p:cNvPr id="4" name="TextBox 3"/>
          <p:cNvSpPr txBox="1"/>
          <p:nvPr/>
        </p:nvSpPr>
        <p:spPr>
          <a:xfrm>
            <a:off x="990600" y="1533465"/>
            <a:ext cx="7239000" cy="5324535"/>
          </a:xfrm>
          <a:prstGeom prst="rect">
            <a:avLst/>
          </a:prstGeom>
          <a:noFill/>
        </p:spPr>
        <p:txBody>
          <a:bodyPr wrap="square" rtlCol="0">
            <a:spAutoFit/>
          </a:bodyPr>
          <a:lstStyle/>
          <a:p>
            <a:pPr algn="just"/>
            <a:r>
              <a:rPr lang="en-IN" sz="1600" dirty="0" smtClean="0"/>
              <a:t>                   </a:t>
            </a:r>
            <a:r>
              <a:rPr lang="en-IN" dirty="0" smtClean="0">
                <a:latin typeface="Times New Roman" pitchFamily="18" charset="0"/>
                <a:cs typeface="Times New Roman" pitchFamily="18" charset="0"/>
              </a:rPr>
              <a:t>The </a:t>
            </a:r>
            <a:r>
              <a:rPr lang="en-IN" dirty="0">
                <a:latin typeface="Times New Roman" pitchFamily="18" charset="0"/>
                <a:cs typeface="Times New Roman" pitchFamily="18" charset="0"/>
              </a:rPr>
              <a:t>ONLINE QUIZE is a web application for to take online </a:t>
            </a:r>
            <a:r>
              <a:rPr lang="en-IN" dirty="0" err="1">
                <a:latin typeface="Times New Roman" pitchFamily="18" charset="0"/>
                <a:cs typeface="Times New Roman" pitchFamily="18" charset="0"/>
              </a:rPr>
              <a:t>quize</a:t>
            </a:r>
            <a:r>
              <a:rPr lang="en-IN" dirty="0">
                <a:latin typeface="Times New Roman" pitchFamily="18" charset="0"/>
                <a:cs typeface="Times New Roman" pitchFamily="18" charset="0"/>
              </a:rPr>
              <a:t> in an efficient manner and no time wasting for checking the paper. The main objective of ONLINE QUIZE is to efficiently evaluate the candidate thoroughly through a fully automated system that not only saves lot of time but also gives fast results. For students they give papers according to their convenience and time and there is no need of using extra thing like paper, pen etc. This can be used in educational institutions as well as in corporate world. Can be used anywhere any time as it is a web based application(user location doesn’t matter). No restriction that examiner has to be present when the candidate takes the test.</a:t>
            </a:r>
            <a:endParaRPr lang="en-US" dirty="0">
              <a:latin typeface="Times New Roman" pitchFamily="18" charset="0"/>
              <a:cs typeface="Times New Roman" pitchFamily="18" charset="0"/>
            </a:endParaRPr>
          </a:p>
          <a:p>
            <a:pPr algn="just"/>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a:t>
            </a:r>
            <a:r>
              <a:rPr lang="en-US" dirty="0">
                <a:latin typeface="Times New Roman" pitchFamily="18" charset="0"/>
                <a:cs typeface="Times New Roman" pitchFamily="18" charset="0"/>
              </a:rPr>
              <a:t>In order to solve these problems, we have developed a Web-based online test system which can create quizzes competitively and collaboratively by students for the purpose of reducing the load required for a teacher and promoting interactions among students and between the teacher and students.</a:t>
            </a:r>
          </a:p>
          <a:p>
            <a:pPr algn="just"/>
            <a:r>
              <a:rPr lang="en-US" dirty="0">
                <a:latin typeface="Times New Roman" pitchFamily="18" charset="0"/>
                <a:cs typeface="Times New Roman" pitchFamily="18" charset="0"/>
              </a:rPr>
              <a:t> There are 2 modules in the project are as follows :-</a:t>
            </a:r>
          </a:p>
          <a:p>
            <a:pPr algn="just"/>
            <a:r>
              <a:rPr lang="en-US" dirty="0">
                <a:latin typeface="Times New Roman" pitchFamily="18" charset="0"/>
                <a:cs typeface="Times New Roman" pitchFamily="18" charset="0"/>
              </a:rPr>
              <a:t>     1.Admin </a:t>
            </a:r>
          </a:p>
          <a:p>
            <a:pPr algn="just"/>
            <a:r>
              <a:rPr lang="en-US" dirty="0" smtClean="0">
                <a:latin typeface="Times New Roman" pitchFamily="18" charset="0"/>
                <a:cs typeface="Times New Roman" pitchFamily="18" charset="0"/>
              </a:rPr>
              <a:t>     2.User</a:t>
            </a:r>
            <a:endParaRPr lang="en-US" dirty="0">
              <a:latin typeface="Times New Roman" pitchFamily="18" charset="0"/>
              <a:cs typeface="Times New Roman" pitchFamily="18" charset="0"/>
            </a:endParaRPr>
          </a:p>
          <a:p>
            <a:pPr algn="just"/>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152400"/>
            <a:ext cx="2770630" cy="707886"/>
          </a:xfrm>
          <a:prstGeom prst="rect">
            <a:avLst/>
          </a:prstGeom>
        </p:spPr>
        <p:txBody>
          <a:bodyPr wrap="none">
            <a:spAutoFit/>
          </a:bodyPr>
          <a:lstStyle/>
          <a:p>
            <a:r>
              <a:rPr lang="en-US" sz="4000" b="1" dirty="0" smtClean="0">
                <a:solidFill>
                  <a:srgbClr val="002060"/>
                </a:solidFill>
                <a:latin typeface="Times New Roman" pitchFamily="18" charset="0"/>
                <a:cs typeface="Times New Roman" pitchFamily="18" charset="0"/>
              </a:rPr>
              <a:t>Screenshots</a:t>
            </a:r>
            <a:endParaRPr lang="en-US" sz="4000" b="1" dirty="0">
              <a:solidFill>
                <a:srgbClr val="002060"/>
              </a:solidFill>
            </a:endParaRPr>
          </a:p>
        </p:txBody>
      </p:sp>
      <p:pic>
        <p:nvPicPr>
          <p:cNvPr id="4" name="Picture 3" descr="home.png"/>
          <p:cNvPicPr/>
          <p:nvPr/>
        </p:nvPicPr>
        <p:blipFill>
          <a:blip r:embed="rId2" cstate="print"/>
          <a:stretch>
            <a:fillRect/>
          </a:stretch>
        </p:blipFill>
        <p:spPr>
          <a:xfrm>
            <a:off x="1066800" y="1949767"/>
            <a:ext cx="6599555" cy="3384233"/>
          </a:xfrm>
          <a:prstGeom prst="rect">
            <a:avLst/>
          </a:prstGeom>
        </p:spPr>
      </p:pic>
      <p:sp>
        <p:nvSpPr>
          <p:cNvPr id="5" name="TextBox 4"/>
          <p:cNvSpPr txBox="1"/>
          <p:nvPr/>
        </p:nvSpPr>
        <p:spPr>
          <a:xfrm>
            <a:off x="1143000" y="1219200"/>
            <a:ext cx="18288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Home Page</a:t>
            </a:r>
            <a:endParaRPr lang="en-US" sz="2400" b="1" dirty="0">
              <a:latin typeface="Times New Roman" pitchFamily="18" charset="0"/>
              <a:cs typeface="Times New Roman"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71800" y="762000"/>
            <a:ext cx="32004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User Registration Page</a:t>
            </a:r>
            <a:endParaRPr lang="en-US" sz="2400" b="1" dirty="0">
              <a:latin typeface="Times New Roman" pitchFamily="18" charset="0"/>
              <a:cs typeface="Times New Roman" pitchFamily="18" charset="0"/>
            </a:endParaRPr>
          </a:p>
        </p:txBody>
      </p:sp>
      <p:pic>
        <p:nvPicPr>
          <p:cNvPr id="3" name="Picture 2" descr="registration.png"/>
          <p:cNvPicPr/>
          <p:nvPr/>
        </p:nvPicPr>
        <p:blipFill>
          <a:blip r:embed="rId2" cstate="print"/>
          <a:stretch>
            <a:fillRect/>
          </a:stretch>
        </p:blipFill>
        <p:spPr>
          <a:xfrm>
            <a:off x="1143000" y="1929130"/>
            <a:ext cx="6781800" cy="348107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dmin login.png"/>
          <p:cNvPicPr/>
          <p:nvPr/>
        </p:nvPicPr>
        <p:blipFill>
          <a:blip r:embed="rId2" cstate="print"/>
          <a:stretch>
            <a:fillRect/>
          </a:stretch>
        </p:blipFill>
        <p:spPr>
          <a:xfrm>
            <a:off x="1219200" y="1935162"/>
            <a:ext cx="6629400" cy="3398838"/>
          </a:xfrm>
          <a:prstGeom prst="rect">
            <a:avLst/>
          </a:prstGeom>
        </p:spPr>
      </p:pic>
      <p:sp>
        <p:nvSpPr>
          <p:cNvPr id="3" name="Rectangle 2"/>
          <p:cNvSpPr/>
          <p:nvPr/>
        </p:nvSpPr>
        <p:spPr>
          <a:xfrm>
            <a:off x="3200400" y="762000"/>
            <a:ext cx="2646878" cy="461665"/>
          </a:xfrm>
          <a:prstGeom prst="rect">
            <a:avLst/>
          </a:prstGeom>
        </p:spPr>
        <p:txBody>
          <a:bodyPr wrap="none">
            <a:spAutoFit/>
          </a:bodyPr>
          <a:lstStyle/>
          <a:p>
            <a:r>
              <a:rPr lang="en-US" sz="2400" b="1" dirty="0" smtClean="0">
                <a:latin typeface="Times New Roman" pitchFamily="18" charset="0"/>
                <a:cs typeface="Times New Roman" pitchFamily="18" charset="0"/>
              </a:rPr>
              <a:t>Admin Login Page</a:t>
            </a:r>
            <a:endParaRPr lang="en-US" sz="2400" b="1" dirty="0">
              <a:latin typeface="Times New Roman" pitchFamily="18" charset="0"/>
              <a:cs typeface="Times New Roman"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76600" y="533400"/>
            <a:ext cx="2349554" cy="461665"/>
          </a:xfrm>
          <a:prstGeom prst="rect">
            <a:avLst/>
          </a:prstGeom>
        </p:spPr>
        <p:txBody>
          <a:bodyPr wrap="none">
            <a:spAutoFit/>
          </a:bodyPr>
          <a:lstStyle/>
          <a:p>
            <a:r>
              <a:rPr lang="en-US" sz="2400" b="1" dirty="0" smtClean="0">
                <a:latin typeface="Times New Roman" pitchFamily="18" charset="0"/>
                <a:cs typeface="Times New Roman" pitchFamily="18" charset="0"/>
              </a:rPr>
              <a:t>User Login Page</a:t>
            </a:r>
            <a:endParaRPr lang="en-US" sz="2400" b="1" dirty="0">
              <a:latin typeface="Times New Roman" pitchFamily="18" charset="0"/>
              <a:cs typeface="Times New Roman" pitchFamily="18" charset="0"/>
            </a:endParaRPr>
          </a:p>
        </p:txBody>
      </p:sp>
      <p:pic>
        <p:nvPicPr>
          <p:cNvPr id="3" name="Picture 2" descr="loginuser.png"/>
          <p:cNvPicPr/>
          <p:nvPr/>
        </p:nvPicPr>
        <p:blipFill>
          <a:blip r:embed="rId2" cstate="print"/>
          <a:stretch>
            <a:fillRect/>
          </a:stretch>
        </p:blipFill>
        <p:spPr>
          <a:xfrm>
            <a:off x="1219200" y="1676400"/>
            <a:ext cx="6705600" cy="3429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381000"/>
            <a:ext cx="4108817" cy="461665"/>
          </a:xfrm>
          <a:prstGeom prst="rect">
            <a:avLst/>
          </a:prstGeom>
        </p:spPr>
        <p:txBody>
          <a:bodyPr wrap="none">
            <a:spAutoFit/>
          </a:bodyPr>
          <a:lstStyle/>
          <a:p>
            <a:r>
              <a:rPr lang="en-US" sz="2400" b="1" dirty="0">
                <a:latin typeface="Times New Roman" pitchFamily="18" charset="0"/>
                <a:cs typeface="Times New Roman" pitchFamily="18" charset="0"/>
              </a:rPr>
              <a:t>Admin Forgot Password Page</a:t>
            </a:r>
            <a:endParaRPr lang="en-US" sz="2400" dirty="0">
              <a:latin typeface="Times New Roman" pitchFamily="18" charset="0"/>
              <a:cs typeface="Times New Roman" pitchFamily="18" charset="0"/>
            </a:endParaRPr>
          </a:p>
        </p:txBody>
      </p:sp>
      <p:pic>
        <p:nvPicPr>
          <p:cNvPr id="3" name="Picture 2" descr="forgot admin.png"/>
          <p:cNvPicPr/>
          <p:nvPr/>
        </p:nvPicPr>
        <p:blipFill>
          <a:blip r:embed="rId2" cstate="print"/>
          <a:stretch>
            <a:fillRect/>
          </a:stretch>
        </p:blipFill>
        <p:spPr>
          <a:xfrm>
            <a:off x="1143000" y="1944370"/>
            <a:ext cx="7010400" cy="35420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4600" y="381000"/>
            <a:ext cx="3811493" cy="461665"/>
          </a:xfrm>
          <a:prstGeom prst="rect">
            <a:avLst/>
          </a:prstGeom>
        </p:spPr>
        <p:txBody>
          <a:bodyPr wrap="none">
            <a:spAutoFit/>
          </a:bodyPr>
          <a:lstStyle/>
          <a:p>
            <a:r>
              <a:rPr lang="en-US" sz="2400" b="1" dirty="0" smtClean="0">
                <a:latin typeface="Times New Roman" pitchFamily="18" charset="0"/>
                <a:cs typeface="Times New Roman" pitchFamily="18" charset="0"/>
              </a:rPr>
              <a:t>User Forgot Password Page</a:t>
            </a:r>
            <a:endParaRPr lang="en-US" sz="2400" dirty="0">
              <a:latin typeface="Times New Roman" pitchFamily="18" charset="0"/>
              <a:cs typeface="Times New Roman" pitchFamily="18" charset="0"/>
            </a:endParaRPr>
          </a:p>
        </p:txBody>
      </p:sp>
      <p:pic>
        <p:nvPicPr>
          <p:cNvPr id="3" name="Picture 2" descr="forgot user.png"/>
          <p:cNvPicPr/>
          <p:nvPr/>
        </p:nvPicPr>
        <p:blipFill>
          <a:blip r:embed="rId2" cstate="print"/>
          <a:stretch>
            <a:fillRect/>
          </a:stretch>
        </p:blipFill>
        <p:spPr>
          <a:xfrm>
            <a:off x="1143000" y="1933257"/>
            <a:ext cx="6934200" cy="355314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eedback.png"/>
          <p:cNvPicPr/>
          <p:nvPr/>
        </p:nvPicPr>
        <p:blipFill>
          <a:blip r:embed="rId2" cstate="print"/>
          <a:stretch>
            <a:fillRect/>
          </a:stretch>
        </p:blipFill>
        <p:spPr>
          <a:xfrm>
            <a:off x="1143000" y="1946592"/>
            <a:ext cx="6858000" cy="3463608"/>
          </a:xfrm>
          <a:prstGeom prst="rect">
            <a:avLst/>
          </a:prstGeom>
        </p:spPr>
      </p:pic>
      <p:sp>
        <p:nvSpPr>
          <p:cNvPr id="3" name="Rectangle 2"/>
          <p:cNvSpPr/>
          <p:nvPr/>
        </p:nvSpPr>
        <p:spPr>
          <a:xfrm>
            <a:off x="3200400" y="457200"/>
            <a:ext cx="2157963" cy="461665"/>
          </a:xfrm>
          <a:prstGeom prst="rect">
            <a:avLst/>
          </a:prstGeom>
        </p:spPr>
        <p:txBody>
          <a:bodyPr wrap="none">
            <a:spAutoFit/>
          </a:bodyPr>
          <a:lstStyle/>
          <a:p>
            <a:r>
              <a:rPr lang="en-US" sz="2400" b="1" dirty="0" smtClean="0">
                <a:latin typeface="Times New Roman" pitchFamily="18" charset="0"/>
                <a:cs typeface="Times New Roman" pitchFamily="18" charset="0"/>
              </a:rPr>
              <a:t>Feedback Page</a:t>
            </a:r>
            <a:endParaRPr lang="en-US" sz="2400" dirty="0">
              <a:latin typeface="Times New Roman" pitchFamily="18" charset="0"/>
              <a:cs typeface="Times New Roman"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381000"/>
            <a:ext cx="2662908" cy="461665"/>
          </a:xfrm>
          <a:prstGeom prst="rect">
            <a:avLst/>
          </a:prstGeom>
        </p:spPr>
        <p:txBody>
          <a:bodyPr wrap="none">
            <a:spAutoFit/>
          </a:bodyPr>
          <a:lstStyle/>
          <a:p>
            <a:r>
              <a:rPr lang="en-US" sz="2400" b="1" dirty="0" smtClean="0">
                <a:latin typeface="Times New Roman" pitchFamily="18" charset="0"/>
                <a:cs typeface="Times New Roman" pitchFamily="18" charset="0"/>
              </a:rPr>
              <a:t>Admin Home Page</a:t>
            </a:r>
            <a:endParaRPr lang="en-US" sz="2400" dirty="0">
              <a:latin typeface="Times New Roman" pitchFamily="18" charset="0"/>
              <a:cs typeface="Times New Roman" pitchFamily="18" charset="0"/>
            </a:endParaRPr>
          </a:p>
        </p:txBody>
      </p:sp>
      <p:pic>
        <p:nvPicPr>
          <p:cNvPr id="3" name="Picture 2" descr="G:\ss\admin home.png"/>
          <p:cNvPicPr/>
          <p:nvPr/>
        </p:nvPicPr>
        <p:blipFill>
          <a:blip r:embed="rId2" cstate="print"/>
          <a:srcRect/>
          <a:stretch>
            <a:fillRect/>
          </a:stretch>
        </p:blipFill>
        <p:spPr bwMode="auto">
          <a:xfrm>
            <a:off x="1143000" y="1524001"/>
            <a:ext cx="6934200" cy="3392318"/>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ChangeArrowheads="1"/>
          </p:cNvSpPr>
          <p:nvPr/>
        </p:nvSpPr>
        <p:spPr bwMode="auto">
          <a:xfrm>
            <a:off x="3352800" y="381000"/>
            <a:ext cx="2361352"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View Users Page</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 name="Picture 2" descr="G:\ss\admin user.png"/>
          <p:cNvPicPr/>
          <p:nvPr/>
        </p:nvPicPr>
        <p:blipFill>
          <a:blip r:embed="rId2" cstate="print"/>
          <a:srcRect/>
          <a:stretch>
            <a:fillRect/>
          </a:stretch>
        </p:blipFill>
        <p:spPr bwMode="auto">
          <a:xfrm>
            <a:off x="1066800" y="1936989"/>
            <a:ext cx="6858000" cy="3549411"/>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ChangeArrowheads="1"/>
          </p:cNvSpPr>
          <p:nvPr/>
        </p:nvSpPr>
        <p:spPr bwMode="auto">
          <a:xfrm>
            <a:off x="3505200" y="304800"/>
            <a:ext cx="216758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Add Quiz Page</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 name="Picture 2" descr="G:\ss\add quiz.png"/>
          <p:cNvPicPr/>
          <p:nvPr/>
        </p:nvPicPr>
        <p:blipFill>
          <a:blip r:embed="rId2" cstate="print"/>
          <a:srcRect/>
          <a:stretch>
            <a:fillRect/>
          </a:stretch>
        </p:blipFill>
        <p:spPr bwMode="auto">
          <a:xfrm>
            <a:off x="1066800" y="1752600"/>
            <a:ext cx="6934200" cy="3673074"/>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43200" y="228600"/>
            <a:ext cx="3679212" cy="707886"/>
          </a:xfrm>
          <a:prstGeom prst="rect">
            <a:avLst/>
          </a:prstGeom>
        </p:spPr>
        <p:txBody>
          <a:bodyPr wrap="none">
            <a:spAutoFit/>
          </a:bodyPr>
          <a:lstStyle/>
          <a:p>
            <a:r>
              <a:rPr lang="en-US" sz="4000" b="1" dirty="0" smtClean="0">
                <a:solidFill>
                  <a:srgbClr val="002060"/>
                </a:solidFill>
                <a:latin typeface="Times New Roman" pitchFamily="18" charset="0"/>
                <a:cs typeface="Times New Roman" pitchFamily="18" charset="0"/>
              </a:rPr>
              <a:t>Existing System</a:t>
            </a:r>
            <a:endParaRPr lang="en-US" sz="4000" dirty="0"/>
          </a:p>
        </p:txBody>
      </p:sp>
      <p:sp>
        <p:nvSpPr>
          <p:cNvPr id="3" name="TextBox 2"/>
          <p:cNvSpPr txBox="1"/>
          <p:nvPr/>
        </p:nvSpPr>
        <p:spPr>
          <a:xfrm>
            <a:off x="914400" y="1600200"/>
            <a:ext cx="7315200" cy="4524315"/>
          </a:xfrm>
          <a:prstGeom prst="rect">
            <a:avLst/>
          </a:prstGeom>
          <a:noFill/>
        </p:spPr>
        <p:txBody>
          <a:bodyPr wrap="square" rtlCol="0">
            <a:spAutoFit/>
          </a:bodyPr>
          <a:lstStyle/>
          <a:p>
            <a:pPr lvl="0">
              <a:buFont typeface="Wingdings" pitchFamily="2" charset="2"/>
              <a:buChar char="v"/>
            </a:pPr>
            <a:r>
              <a:rPr lang="en-US" dirty="0">
                <a:latin typeface="Times New Roman" pitchFamily="18" charset="0"/>
                <a:cs typeface="Times New Roman" pitchFamily="18" charset="0"/>
              </a:rPr>
              <a:t>The first problem is that there are loads of hard copied documents being </a:t>
            </a:r>
            <a:r>
              <a:rPr lang="en-US" dirty="0" smtClean="0">
                <a:latin typeface="Times New Roman" pitchFamily="18" charset="0"/>
                <a:cs typeface="Times New Roman" pitchFamily="18" charset="0"/>
              </a:rPr>
              <a:t>generated.</a:t>
            </a:r>
          </a:p>
          <a:p>
            <a:pPr lvl="0">
              <a:buFont typeface="Wingdings" pitchFamily="2" charset="2"/>
              <a:buChar char="v"/>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existing system is manual system. Needs to be converted into automated system. </a:t>
            </a:r>
            <a:endParaRPr lang="en-US" dirty="0" smtClean="0">
              <a:latin typeface="Times New Roman" pitchFamily="18" charset="0"/>
              <a:cs typeface="Times New Roman" pitchFamily="18" charset="0"/>
            </a:endParaRPr>
          </a:p>
          <a:p>
            <a:pPr lvl="0">
              <a:buFont typeface="Wingdings" pitchFamily="2" charset="2"/>
              <a:buChar char="v"/>
            </a:pPr>
            <a:r>
              <a:rPr lang="en-US" dirty="0" smtClean="0">
                <a:latin typeface="Times New Roman" pitchFamily="18" charset="0"/>
                <a:cs typeface="Times New Roman" pitchFamily="18" charset="0"/>
              </a:rPr>
              <a:t>Manual </a:t>
            </a:r>
            <a:r>
              <a:rPr lang="en-US" dirty="0">
                <a:latin typeface="Times New Roman" pitchFamily="18" charset="0"/>
                <a:cs typeface="Times New Roman" pitchFamily="18" charset="0"/>
              </a:rPr>
              <a:t>system face so many problem limitation avoid in new </a:t>
            </a:r>
            <a:r>
              <a:rPr lang="en-US" dirty="0" smtClean="0">
                <a:latin typeface="Times New Roman" pitchFamily="18" charset="0"/>
                <a:cs typeface="Times New Roman" pitchFamily="18" charset="0"/>
              </a:rPr>
              <a:t>system.</a:t>
            </a:r>
          </a:p>
          <a:p>
            <a:pPr lvl="0">
              <a:buFont typeface="Wingdings" pitchFamily="2" charset="2"/>
              <a:buChar char="v"/>
            </a:pPr>
            <a:r>
              <a:rPr lang="en-US" dirty="0" smtClean="0">
                <a:latin typeface="Times New Roman" pitchFamily="18" charset="0"/>
                <a:cs typeface="Times New Roman" pitchFamily="18" charset="0"/>
              </a:rPr>
              <a:t>In </a:t>
            </a:r>
            <a:r>
              <a:rPr lang="en-US" dirty="0">
                <a:latin typeface="Times New Roman" pitchFamily="18" charset="0"/>
                <a:cs typeface="Times New Roman" pitchFamily="18" charset="0"/>
              </a:rPr>
              <a:t>existing system there are several problems that we faces in a common way. Some of those problems </a:t>
            </a:r>
            <a:r>
              <a:rPr lang="en-US" dirty="0" smtClean="0">
                <a:latin typeface="Times New Roman" pitchFamily="18" charset="0"/>
                <a:cs typeface="Times New Roman" pitchFamily="18" charset="0"/>
              </a:rPr>
              <a:t>are.</a:t>
            </a:r>
          </a:p>
          <a:p>
            <a:pPr lvl="0"/>
            <a:r>
              <a:rPr lang="en-US" dirty="0" smtClean="0">
                <a:latin typeface="Times New Roman" pitchFamily="18" charset="0"/>
                <a:cs typeface="Times New Roman" pitchFamily="18" charset="0"/>
              </a:rPr>
              <a:t>                    Manual system requires pen/ pencils and paper. </a:t>
            </a:r>
          </a:p>
          <a:p>
            <a:pPr lvl="0"/>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Teacher needs to spend time to script checking.</a:t>
            </a:r>
          </a:p>
          <a:p>
            <a:pPr lvl="0" algn="ctr"/>
            <a:r>
              <a:rPr lang="en-US" dirty="0" smtClean="0">
                <a:latin typeface="Times New Roman" pitchFamily="18" charset="0"/>
                <a:cs typeface="Times New Roman" pitchFamily="18" charset="0"/>
              </a:rPr>
              <a:t>                    Student needs to wait to get their result up to the teacher finishes the script checking</a:t>
            </a:r>
          </a:p>
          <a:p>
            <a:pPr lvl="0"/>
            <a:endParaRPr lang="en-US" dirty="0">
              <a:latin typeface="Times New Roman" pitchFamily="18" charset="0"/>
              <a:cs typeface="Times New Roman" pitchFamily="18" charset="0"/>
            </a:endParaRPr>
          </a:p>
          <a:p>
            <a:pPr lvl="0" algn="ctr">
              <a:buFont typeface="Arial" pitchFamily="34" charset="0"/>
              <a:buChar char="•"/>
            </a:pPr>
            <a:endParaRPr lang="en-US" dirty="0" smtClean="0">
              <a:latin typeface="Times New Roman" pitchFamily="18" charset="0"/>
              <a:cs typeface="Times New Roman" pitchFamily="18" charset="0"/>
            </a:endParaRPr>
          </a:p>
          <a:p>
            <a:pPr lvl="0" algn="ctr">
              <a:buFont typeface="Arial" pitchFamily="34" charset="0"/>
              <a:buChar char="•"/>
            </a:pPr>
            <a:endParaRPr lang="en-US" dirty="0" smtClean="0">
              <a:latin typeface="Times New Roman" pitchFamily="18" charset="0"/>
              <a:cs typeface="Times New Roman" pitchFamily="18" charset="0"/>
            </a:endParaRPr>
          </a:p>
          <a:p>
            <a:pPr lvl="0"/>
            <a:r>
              <a:rPr lang="en-US" dirty="0" smtClean="0">
                <a:latin typeface="Times New Roman" pitchFamily="18" charset="0"/>
                <a:cs typeface="Times New Roman" pitchFamily="18" charset="0"/>
              </a:rPr>
              <a:t>                     </a:t>
            </a:r>
          </a:p>
          <a:p>
            <a:r>
              <a:rPr lang="en-US" dirty="0"/>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ChangeArrowheads="1"/>
          </p:cNvSpPr>
          <p:nvPr/>
        </p:nvSpPr>
        <p:spPr bwMode="auto">
          <a:xfrm>
            <a:off x="3048000" y="304800"/>
            <a:ext cx="2912978"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Add Questions Page </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 name="Picture 2" descr="add que.png"/>
          <p:cNvPicPr/>
          <p:nvPr/>
        </p:nvPicPr>
        <p:blipFill>
          <a:blip r:embed="rId2" cstate="print"/>
          <a:stretch>
            <a:fillRect/>
          </a:stretch>
        </p:blipFill>
        <p:spPr>
          <a:xfrm>
            <a:off x="1066800" y="1752600"/>
            <a:ext cx="6934200" cy="35814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ChangeArrowheads="1"/>
          </p:cNvSpPr>
          <p:nvPr/>
        </p:nvSpPr>
        <p:spPr bwMode="auto">
          <a:xfrm>
            <a:off x="3200400" y="304800"/>
            <a:ext cx="2661306"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Remove Quiz Page</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 name="Picture 2" descr="G:\ss\remove quiz.png"/>
          <p:cNvPicPr/>
          <p:nvPr/>
        </p:nvPicPr>
        <p:blipFill>
          <a:blip r:embed="rId2" cstate="print"/>
          <a:srcRect/>
          <a:stretch>
            <a:fillRect/>
          </a:stretch>
        </p:blipFill>
        <p:spPr bwMode="auto">
          <a:xfrm>
            <a:off x="1295400" y="1828800"/>
            <a:ext cx="6629400" cy="335280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ChangeArrowheads="1"/>
          </p:cNvSpPr>
          <p:nvPr/>
        </p:nvSpPr>
        <p:spPr bwMode="auto">
          <a:xfrm>
            <a:off x="3505200" y="304800"/>
            <a:ext cx="202331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Ranking Page</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 name="Picture 2" descr="G:\ss\ramking.png"/>
          <p:cNvPicPr/>
          <p:nvPr/>
        </p:nvPicPr>
        <p:blipFill>
          <a:blip r:embed="rId2" cstate="print"/>
          <a:srcRect/>
          <a:stretch>
            <a:fillRect/>
          </a:stretch>
        </p:blipFill>
        <p:spPr bwMode="auto">
          <a:xfrm>
            <a:off x="1219200" y="1752600"/>
            <a:ext cx="6705600" cy="3505200"/>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ChangeArrowheads="1"/>
          </p:cNvSpPr>
          <p:nvPr/>
        </p:nvSpPr>
        <p:spPr bwMode="auto">
          <a:xfrm>
            <a:off x="3429000" y="228600"/>
            <a:ext cx="2257156"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View Quiz Page</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 name="Picture 2" descr="G:\ss\view quize user.png"/>
          <p:cNvPicPr/>
          <p:nvPr/>
        </p:nvPicPr>
        <p:blipFill>
          <a:blip r:embed="rId2" cstate="print"/>
          <a:srcRect/>
          <a:stretch>
            <a:fillRect/>
          </a:stretch>
        </p:blipFill>
        <p:spPr bwMode="auto">
          <a:xfrm>
            <a:off x="1219200" y="1752600"/>
            <a:ext cx="6705600" cy="342900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ChangeArrowheads="1"/>
          </p:cNvSpPr>
          <p:nvPr/>
        </p:nvSpPr>
        <p:spPr bwMode="auto">
          <a:xfrm>
            <a:off x="3276600" y="381000"/>
            <a:ext cx="2302233"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Solve Quiz Page</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 name="Picture 2" descr="G:\ss\solve quiz 1.png"/>
          <p:cNvPicPr/>
          <p:nvPr/>
        </p:nvPicPr>
        <p:blipFill>
          <a:blip r:embed="rId2" cstate="print"/>
          <a:srcRect/>
          <a:stretch>
            <a:fillRect/>
          </a:stretch>
        </p:blipFill>
        <p:spPr bwMode="auto">
          <a:xfrm>
            <a:off x="1066800" y="1752600"/>
            <a:ext cx="6858000" cy="358140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ss\solve quiz 2.png"/>
          <p:cNvPicPr/>
          <p:nvPr/>
        </p:nvPicPr>
        <p:blipFill>
          <a:blip r:embed="rId2" cstate="print"/>
          <a:srcRect/>
          <a:stretch>
            <a:fillRect/>
          </a:stretch>
        </p:blipFill>
        <p:spPr bwMode="auto">
          <a:xfrm>
            <a:off x="1066800" y="1447800"/>
            <a:ext cx="6858000" cy="373380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4200" y="762000"/>
            <a:ext cx="2590800" cy="584775"/>
          </a:xfrm>
          <a:prstGeom prst="rect">
            <a:avLst/>
          </a:prstGeom>
          <a:noFill/>
        </p:spPr>
        <p:txBody>
          <a:bodyPr wrap="square" rtlCol="0">
            <a:spAutoFit/>
          </a:bodyPr>
          <a:lstStyle/>
          <a:p>
            <a:pPr algn="ctr"/>
            <a:r>
              <a:rPr lang="en-IN" sz="3200" b="1" dirty="0" smtClean="0">
                <a:latin typeface="Times New Roman" pitchFamily="18" charset="0"/>
                <a:cs typeface="Times New Roman" pitchFamily="18" charset="0"/>
              </a:rPr>
              <a:t>Result Page </a:t>
            </a:r>
            <a:endParaRPr lang="en-IN" sz="3200" b="1" dirty="0">
              <a:latin typeface="Times New Roman" pitchFamily="18" charset="0"/>
              <a:cs typeface="Times New Roman" pitchFamily="18" charset="0"/>
            </a:endParaRPr>
          </a:p>
        </p:txBody>
      </p:sp>
      <p:pic>
        <p:nvPicPr>
          <p:cNvPr id="1026" name="Picture 2" descr="G:\ss\result.png"/>
          <p:cNvPicPr>
            <a:picLocks noChangeAspect="1" noChangeArrowheads="1"/>
          </p:cNvPicPr>
          <p:nvPr/>
        </p:nvPicPr>
        <p:blipFill>
          <a:blip r:embed="rId2" cstate="print"/>
          <a:srcRect/>
          <a:stretch>
            <a:fillRect/>
          </a:stretch>
        </p:blipFill>
        <p:spPr bwMode="auto">
          <a:xfrm>
            <a:off x="990599" y="1752600"/>
            <a:ext cx="7010401" cy="3957637"/>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ChangeArrowheads="1"/>
          </p:cNvSpPr>
          <p:nvPr/>
        </p:nvSpPr>
        <p:spPr bwMode="auto">
          <a:xfrm>
            <a:off x="3581400" y="381000"/>
            <a:ext cx="1883849"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History Page</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 name="Picture 2" descr="G:\ss\history.png"/>
          <p:cNvPicPr/>
          <p:nvPr/>
        </p:nvPicPr>
        <p:blipFill>
          <a:blip r:embed="rId2" cstate="print"/>
          <a:srcRect/>
          <a:stretch>
            <a:fillRect/>
          </a:stretch>
        </p:blipFill>
        <p:spPr bwMode="auto">
          <a:xfrm>
            <a:off x="1295400" y="1941942"/>
            <a:ext cx="6934199" cy="3468258"/>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ChangeArrowheads="1"/>
          </p:cNvSpPr>
          <p:nvPr/>
        </p:nvSpPr>
        <p:spPr bwMode="auto">
          <a:xfrm>
            <a:off x="2895600" y="381000"/>
            <a:ext cx="3246403"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Change Password Page</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 name="Picture 2" descr="G:\ss\change pass.png"/>
          <p:cNvPicPr/>
          <p:nvPr/>
        </p:nvPicPr>
        <p:blipFill>
          <a:blip r:embed="rId2" cstate="print"/>
          <a:srcRect/>
          <a:stretch>
            <a:fillRect/>
          </a:stretch>
        </p:blipFill>
        <p:spPr bwMode="auto">
          <a:xfrm>
            <a:off x="1295400" y="1924163"/>
            <a:ext cx="6705600" cy="3409837"/>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95600" y="304800"/>
            <a:ext cx="2723823" cy="707886"/>
          </a:xfrm>
          <a:prstGeom prst="rect">
            <a:avLst/>
          </a:prstGeom>
        </p:spPr>
        <p:txBody>
          <a:bodyPr wrap="none">
            <a:spAutoFit/>
          </a:bodyPr>
          <a:lstStyle/>
          <a:p>
            <a:r>
              <a:rPr lang="en-US" sz="4000" b="1" dirty="0" smtClean="0">
                <a:solidFill>
                  <a:srgbClr val="002060"/>
                </a:solidFill>
                <a:latin typeface="Times New Roman" pitchFamily="18" charset="0"/>
                <a:cs typeface="Times New Roman" pitchFamily="18" charset="0"/>
              </a:rPr>
              <a:t>Limitations</a:t>
            </a:r>
            <a:endParaRPr lang="en-US" sz="4000" b="1" dirty="0">
              <a:solidFill>
                <a:srgbClr val="002060"/>
              </a:solidFill>
            </a:endParaRPr>
          </a:p>
        </p:txBody>
      </p:sp>
      <p:sp>
        <p:nvSpPr>
          <p:cNvPr id="4" name="TextBox 3"/>
          <p:cNvSpPr txBox="1"/>
          <p:nvPr/>
        </p:nvSpPr>
        <p:spPr>
          <a:xfrm>
            <a:off x="685800" y="1828800"/>
            <a:ext cx="7543800" cy="3693319"/>
          </a:xfrm>
          <a:prstGeom prst="rect">
            <a:avLst/>
          </a:prstGeom>
          <a:noFill/>
        </p:spPr>
        <p:txBody>
          <a:bodyPr wrap="square" rtlCol="0">
            <a:spAutoFit/>
          </a:bodyPr>
          <a:lstStyle/>
          <a:p>
            <a:r>
              <a:rPr lang="en-US" dirty="0"/>
              <a:t> </a:t>
            </a:r>
            <a:r>
              <a:rPr lang="en-US" dirty="0" smtClean="0"/>
              <a:t>        Each </a:t>
            </a:r>
            <a:r>
              <a:rPr lang="en-US" dirty="0"/>
              <a:t>and every system has some limitations that can restrict then to work on a particular environment. Through our system is provided high amount of accuracy and quick data generation there is still some limitations that led us to in greater deficiency to work on that system. Some of the limitation that is observed during </a:t>
            </a:r>
            <a:r>
              <a:rPr lang="en-US" dirty="0" err="1"/>
              <a:t>althe</a:t>
            </a:r>
            <a:r>
              <a:rPr lang="en-US" dirty="0"/>
              <a:t> process is mentioned below.</a:t>
            </a:r>
          </a:p>
          <a:p>
            <a:pPr lvl="0">
              <a:buFont typeface="Wingdings" pitchFamily="2" charset="2"/>
              <a:buChar char="§"/>
            </a:pPr>
            <a:r>
              <a:rPr lang="en-US" dirty="0"/>
              <a:t>The system is web-base application (website) so internet facility must be </a:t>
            </a:r>
            <a:r>
              <a:rPr lang="en-US" dirty="0" smtClean="0"/>
              <a:t>need.</a:t>
            </a:r>
          </a:p>
          <a:p>
            <a:pPr lvl="0">
              <a:buFont typeface="Wingdings" pitchFamily="2" charset="2"/>
              <a:buChar char="§"/>
            </a:pPr>
            <a:r>
              <a:rPr lang="en-US" dirty="0" smtClean="0"/>
              <a:t>This </a:t>
            </a:r>
            <a:r>
              <a:rPr lang="en-US" dirty="0"/>
              <a:t>system is a web-base system so it may slow when more users accessing same Interface at same </a:t>
            </a:r>
            <a:r>
              <a:rPr lang="en-US" dirty="0" smtClean="0"/>
              <a:t>time.</a:t>
            </a:r>
          </a:p>
          <a:p>
            <a:pPr lvl="0">
              <a:buFont typeface="Wingdings" pitchFamily="2" charset="2"/>
              <a:buChar char="§"/>
            </a:pPr>
            <a:r>
              <a:rPr lang="en-IN" dirty="0" smtClean="0"/>
              <a:t>Susceptible </a:t>
            </a:r>
            <a:r>
              <a:rPr lang="en-IN" dirty="0"/>
              <a:t>to </a:t>
            </a:r>
            <a:r>
              <a:rPr lang="en-IN" dirty="0" smtClean="0"/>
              <a:t>Cheating</a:t>
            </a:r>
            <a:endParaRPr lang="en-US" dirty="0" smtClean="0"/>
          </a:p>
          <a:p>
            <a:pPr lvl="0">
              <a:buFont typeface="Wingdings" pitchFamily="2" charset="2"/>
              <a:buChar char="§"/>
            </a:pPr>
            <a:r>
              <a:rPr lang="en-US" dirty="0" smtClean="0"/>
              <a:t>Current </a:t>
            </a:r>
            <a:r>
              <a:rPr lang="en-US" dirty="0"/>
              <a:t>system provides only multiple choices but single </a:t>
            </a:r>
            <a:r>
              <a:rPr lang="en-US" dirty="0" err="1"/>
              <a:t>currect</a:t>
            </a:r>
            <a:r>
              <a:rPr lang="en-US" dirty="0"/>
              <a:t> answer selection.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90800" y="457200"/>
            <a:ext cx="3924792" cy="707886"/>
          </a:xfrm>
          <a:prstGeom prst="rect">
            <a:avLst/>
          </a:prstGeom>
        </p:spPr>
        <p:txBody>
          <a:bodyPr wrap="none">
            <a:spAutoFit/>
          </a:bodyPr>
          <a:lstStyle/>
          <a:p>
            <a:r>
              <a:rPr lang="en-US" sz="4000" b="1" dirty="0" smtClean="0">
                <a:solidFill>
                  <a:srgbClr val="002060"/>
                </a:solidFill>
                <a:latin typeface="Times New Roman" pitchFamily="18" charset="0"/>
                <a:cs typeface="Times New Roman" pitchFamily="18" charset="0"/>
              </a:rPr>
              <a:t>Proposed System</a:t>
            </a:r>
            <a:endParaRPr lang="en-US" sz="4000" dirty="0"/>
          </a:p>
        </p:txBody>
      </p:sp>
      <p:sp>
        <p:nvSpPr>
          <p:cNvPr id="3" name="TextBox 2"/>
          <p:cNvSpPr txBox="1"/>
          <p:nvPr/>
        </p:nvSpPr>
        <p:spPr>
          <a:xfrm>
            <a:off x="685800" y="1981200"/>
            <a:ext cx="7620000" cy="3139321"/>
          </a:xfrm>
          <a:prstGeom prst="rect">
            <a:avLst/>
          </a:prstGeom>
          <a:noFill/>
        </p:spPr>
        <p:txBody>
          <a:bodyPr wrap="square" rtlCol="0">
            <a:spAutoFit/>
          </a:bodyPr>
          <a:lstStyle/>
          <a:p>
            <a:pPr lvl="0">
              <a:buFont typeface="Wingdings" pitchFamily="2" charset="2"/>
              <a:buChar char="v"/>
            </a:pPr>
            <a:r>
              <a:rPr lang="en-IN" dirty="0"/>
              <a:t>This Web Application provides facility to conduct online examination.                 </a:t>
            </a:r>
            <a:endParaRPr lang="en-US" dirty="0" smtClean="0"/>
          </a:p>
          <a:p>
            <a:pPr lvl="0">
              <a:buFont typeface="Wingdings" pitchFamily="2" charset="2"/>
              <a:buChar char="v"/>
            </a:pPr>
            <a:r>
              <a:rPr lang="en-IN" dirty="0" smtClean="0"/>
              <a:t>It </a:t>
            </a:r>
            <a:r>
              <a:rPr lang="en-IN" dirty="0"/>
              <a:t>saves time as it allows number of users to give the exam at a time and displays the results as the </a:t>
            </a:r>
            <a:r>
              <a:rPr lang="en-IN" dirty="0" err="1"/>
              <a:t>quize</a:t>
            </a:r>
            <a:r>
              <a:rPr lang="en-IN" dirty="0"/>
              <a:t> gets over, so no need to wait for the result</a:t>
            </a:r>
            <a:r>
              <a:rPr lang="en-IN" dirty="0" smtClean="0"/>
              <a:t>.</a:t>
            </a:r>
            <a:endParaRPr lang="en-US" dirty="0" smtClean="0"/>
          </a:p>
          <a:p>
            <a:pPr lvl="0">
              <a:buFont typeface="Wingdings" pitchFamily="2" charset="2"/>
              <a:buChar char="v"/>
            </a:pPr>
            <a:r>
              <a:rPr lang="en-IN" dirty="0" smtClean="0"/>
              <a:t> </a:t>
            </a:r>
            <a:r>
              <a:rPr lang="en-IN" dirty="0"/>
              <a:t>It is automatically generated by the server. </a:t>
            </a:r>
            <a:endParaRPr lang="en-US" dirty="0" smtClean="0"/>
          </a:p>
          <a:p>
            <a:pPr lvl="0">
              <a:buFont typeface="Wingdings" pitchFamily="2" charset="2"/>
              <a:buChar char="v"/>
            </a:pPr>
            <a:r>
              <a:rPr lang="en-IN" dirty="0" smtClean="0"/>
              <a:t>Admin  </a:t>
            </a:r>
            <a:r>
              <a:rPr lang="en-IN" dirty="0"/>
              <a:t>has a privilege to create and delete the </a:t>
            </a:r>
            <a:r>
              <a:rPr lang="en-IN" dirty="0" err="1"/>
              <a:t>quize</a:t>
            </a:r>
            <a:r>
              <a:rPr lang="en-IN" dirty="0"/>
              <a:t>. </a:t>
            </a:r>
            <a:endParaRPr lang="en-US" dirty="0" smtClean="0"/>
          </a:p>
          <a:p>
            <a:pPr lvl="0">
              <a:buFont typeface="Wingdings" pitchFamily="2" charset="2"/>
              <a:buChar char="v"/>
            </a:pPr>
            <a:r>
              <a:rPr lang="en-IN" dirty="0" smtClean="0"/>
              <a:t>User </a:t>
            </a:r>
            <a:r>
              <a:rPr lang="en-IN" dirty="0"/>
              <a:t>can register, login and give the </a:t>
            </a:r>
            <a:r>
              <a:rPr lang="en-IN" dirty="0" err="1"/>
              <a:t>quize</a:t>
            </a:r>
            <a:r>
              <a:rPr lang="en-IN" dirty="0"/>
              <a:t> with his specific id, and can see the results as well. </a:t>
            </a:r>
            <a:endParaRPr lang="en-US" dirty="0"/>
          </a:p>
          <a:p>
            <a:r>
              <a:rPr lang="en-US" b="1" dirty="0"/>
              <a:t> </a:t>
            </a:r>
            <a:endParaRPr lang="en-US" dirty="0"/>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19400" y="304800"/>
            <a:ext cx="3063659" cy="707886"/>
          </a:xfrm>
          <a:prstGeom prst="rect">
            <a:avLst/>
          </a:prstGeom>
        </p:spPr>
        <p:txBody>
          <a:bodyPr wrap="none">
            <a:spAutoFit/>
          </a:bodyPr>
          <a:lstStyle/>
          <a:p>
            <a:r>
              <a:rPr lang="en-US" sz="4000" b="1" dirty="0" smtClean="0">
                <a:solidFill>
                  <a:srgbClr val="002060"/>
                </a:solidFill>
                <a:latin typeface="Times New Roman" pitchFamily="18" charset="0"/>
                <a:cs typeface="Times New Roman" pitchFamily="18" charset="0"/>
              </a:rPr>
              <a:t>Bibliography</a:t>
            </a:r>
            <a:endParaRPr lang="en-US" sz="4000" b="1" dirty="0">
              <a:solidFill>
                <a:srgbClr val="002060"/>
              </a:solidFill>
            </a:endParaRPr>
          </a:p>
        </p:txBody>
      </p:sp>
      <p:sp>
        <p:nvSpPr>
          <p:cNvPr id="3" name="TextBox 2"/>
          <p:cNvSpPr txBox="1"/>
          <p:nvPr/>
        </p:nvSpPr>
        <p:spPr>
          <a:xfrm>
            <a:off x="1371600" y="1905000"/>
            <a:ext cx="4419600" cy="2308324"/>
          </a:xfrm>
          <a:prstGeom prst="rect">
            <a:avLst/>
          </a:prstGeom>
          <a:noFill/>
        </p:spPr>
        <p:txBody>
          <a:bodyPr wrap="square" rtlCol="0">
            <a:spAutoFit/>
          </a:bodyPr>
          <a:lstStyle/>
          <a:p>
            <a:pPr marL="342900" lvl="0" indent="-342900">
              <a:buFont typeface="Wingdings" pitchFamily="2" charset="2"/>
              <a:buChar char="v"/>
            </a:pPr>
            <a:r>
              <a:rPr lang="en-US" b="1" dirty="0"/>
              <a:t>WEBSITES</a:t>
            </a:r>
            <a:endParaRPr lang="en-US" dirty="0"/>
          </a:p>
          <a:p>
            <a:pPr lvl="0"/>
            <a:r>
              <a:rPr lang="en-US" b="1" dirty="0"/>
              <a:t>               </a:t>
            </a:r>
            <a:endParaRPr lang="en-US" dirty="0"/>
          </a:p>
          <a:p>
            <a:pPr lvl="0">
              <a:buFont typeface="Arial" pitchFamily="34" charset="0"/>
              <a:buChar char="•"/>
            </a:pPr>
            <a:r>
              <a:rPr lang="en-US" dirty="0" smtClean="0"/>
              <a:t>  http</a:t>
            </a:r>
            <a:r>
              <a:rPr lang="en-US" dirty="0"/>
              <a:t>://books.google.com     </a:t>
            </a:r>
            <a:r>
              <a:rPr lang="en-US" dirty="0" smtClean="0"/>
              <a:t>                                                </a:t>
            </a:r>
            <a:endParaRPr lang="en-US" dirty="0"/>
          </a:p>
          <a:p>
            <a:pPr lvl="0">
              <a:buFont typeface="Arial" pitchFamily="34" charset="0"/>
              <a:buChar char="•"/>
            </a:pPr>
            <a:r>
              <a:rPr lang="en-US" dirty="0" smtClean="0"/>
              <a:t>  http://www.projectcode.com                 </a:t>
            </a:r>
          </a:p>
          <a:p>
            <a:pPr lvl="0">
              <a:buFont typeface="Arial" pitchFamily="34" charset="0"/>
              <a:buChar char="•"/>
            </a:pPr>
            <a:r>
              <a:rPr lang="en-US" dirty="0" smtClean="0"/>
              <a:t>  http</a:t>
            </a:r>
            <a:r>
              <a:rPr lang="en-US" dirty="0"/>
              <a:t>://www.W3Schools.com                                                   </a:t>
            </a:r>
          </a:p>
          <a:p>
            <a:pPr lvl="0">
              <a:buFont typeface="Arial" pitchFamily="34" charset="0"/>
              <a:buChar char="•"/>
            </a:pPr>
            <a:r>
              <a:rPr lang="en-US" dirty="0"/>
              <a:t> </a:t>
            </a:r>
            <a:r>
              <a:rPr lang="en-US" dirty="0" smtClean="0"/>
              <a:t> http</a:t>
            </a:r>
            <a:r>
              <a:rPr lang="en-US" dirty="0"/>
              <a:t>://www.stackoverflow.com                                                        </a:t>
            </a:r>
          </a:p>
          <a:p>
            <a:pPr lvl="0">
              <a:buFont typeface="Arial" pitchFamily="34" charset="0"/>
              <a:buChar char="•"/>
            </a:pPr>
            <a:r>
              <a:rPr lang="en-US" dirty="0" smtClean="0"/>
              <a:t>  http</a:t>
            </a:r>
            <a:r>
              <a:rPr lang="en-US" dirty="0"/>
              <a:t>://www.getbootstrap.com</a:t>
            </a: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38400" y="2362200"/>
            <a:ext cx="4536498" cy="1200329"/>
          </a:xfrm>
          <a:prstGeom prst="rect">
            <a:avLst/>
          </a:prstGeom>
        </p:spPr>
        <p:txBody>
          <a:bodyPr wrap="none">
            <a:spAutoFit/>
          </a:bodyPr>
          <a:lstStyle/>
          <a:p>
            <a:r>
              <a:rPr lang="en-US" sz="7200" b="1" dirty="0" smtClean="0">
                <a:solidFill>
                  <a:srgbClr val="002060"/>
                </a:solidFill>
                <a:latin typeface="Times New Roman" pitchFamily="18" charset="0"/>
                <a:cs typeface="Times New Roman" pitchFamily="18" charset="0"/>
              </a:rPr>
              <a:t>Thank You</a:t>
            </a:r>
            <a:endParaRPr lang="en-US" sz="7200" b="1" dirty="0">
              <a:solidFill>
                <a:srgbClr val="00206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304800"/>
            <a:ext cx="4532010" cy="707886"/>
          </a:xfrm>
          <a:prstGeom prst="rect">
            <a:avLst/>
          </a:prstGeom>
        </p:spPr>
        <p:txBody>
          <a:bodyPr wrap="none">
            <a:spAutoFit/>
          </a:bodyPr>
          <a:lstStyle/>
          <a:p>
            <a:r>
              <a:rPr lang="en-US" sz="4000" b="1" dirty="0" smtClean="0">
                <a:solidFill>
                  <a:srgbClr val="002060"/>
                </a:solidFill>
                <a:latin typeface="Times New Roman" pitchFamily="18" charset="0"/>
                <a:cs typeface="Times New Roman" pitchFamily="18" charset="0"/>
              </a:rPr>
              <a:t>Module Description</a:t>
            </a:r>
            <a:endParaRPr lang="en-US" sz="4000" dirty="0"/>
          </a:p>
        </p:txBody>
      </p:sp>
      <p:sp>
        <p:nvSpPr>
          <p:cNvPr id="3" name="TextBox 2"/>
          <p:cNvSpPr txBox="1"/>
          <p:nvPr/>
        </p:nvSpPr>
        <p:spPr>
          <a:xfrm>
            <a:off x="914400" y="1524000"/>
            <a:ext cx="7239000" cy="369332"/>
          </a:xfrm>
          <a:prstGeom prst="rect">
            <a:avLst/>
          </a:prstGeom>
          <a:noFill/>
        </p:spPr>
        <p:txBody>
          <a:bodyPr wrap="square" rtlCol="0">
            <a:spAutoFit/>
          </a:bodyPr>
          <a:lstStyle/>
          <a:p>
            <a:endParaRPr lang="en-US" dirty="0"/>
          </a:p>
        </p:txBody>
      </p:sp>
      <p:sp>
        <p:nvSpPr>
          <p:cNvPr id="4" name="TextBox 3"/>
          <p:cNvSpPr txBox="1"/>
          <p:nvPr/>
        </p:nvSpPr>
        <p:spPr>
          <a:xfrm>
            <a:off x="685800" y="1447800"/>
            <a:ext cx="7620000" cy="4524315"/>
          </a:xfrm>
          <a:prstGeom prst="rect">
            <a:avLst/>
          </a:prstGeom>
          <a:noFill/>
        </p:spPr>
        <p:txBody>
          <a:bodyPr wrap="square" rtlCol="0">
            <a:spAutoFit/>
          </a:bodyPr>
          <a:lstStyle/>
          <a:p>
            <a:pPr lvl="0">
              <a:buFont typeface="Wingdings" pitchFamily="2" charset="2"/>
              <a:buChar char="v"/>
            </a:pPr>
            <a:r>
              <a:rPr lang="en-US" b="1" dirty="0"/>
              <a:t>User Registration -</a:t>
            </a:r>
            <a:r>
              <a:rPr lang="en-US" dirty="0"/>
              <a:t> </a:t>
            </a:r>
            <a:r>
              <a:rPr lang="en-IN" dirty="0"/>
              <a:t>This module is for the users who do not have their account. Here user is allowed to create an account to login. The account creation is done by filling the registration form with user details such as name, </a:t>
            </a:r>
            <a:r>
              <a:rPr lang="en-IN" dirty="0" err="1"/>
              <a:t>email,college</a:t>
            </a:r>
            <a:r>
              <a:rPr lang="en-IN" dirty="0"/>
              <a:t> name etc</a:t>
            </a:r>
            <a:r>
              <a:rPr lang="en-IN" dirty="0" smtClean="0"/>
              <a:t>.</a:t>
            </a:r>
          </a:p>
          <a:p>
            <a:pPr lvl="0"/>
            <a:endParaRPr lang="en-US" dirty="0"/>
          </a:p>
          <a:p>
            <a:pPr lvl="0">
              <a:buFont typeface="Wingdings" pitchFamily="2" charset="2"/>
              <a:buChar char="v"/>
            </a:pPr>
            <a:r>
              <a:rPr lang="en-US" b="1" dirty="0"/>
              <a:t>Admin-</a:t>
            </a:r>
            <a:r>
              <a:rPr lang="en-US" dirty="0"/>
              <a:t> The admin module leads to admin dashboard which is accessible through admin login and he/she able to see all the users and manage them. The admin dashboard allows admin to add new </a:t>
            </a:r>
            <a:r>
              <a:rPr lang="en-US" dirty="0" err="1"/>
              <a:t>quize</a:t>
            </a:r>
            <a:r>
              <a:rPr lang="en-US" dirty="0"/>
              <a:t> into system along with 4 options and 1 right answer and also admin can  remove the </a:t>
            </a:r>
            <a:r>
              <a:rPr lang="en-US" dirty="0" err="1"/>
              <a:t>quize</a:t>
            </a:r>
            <a:r>
              <a:rPr lang="en-US" dirty="0"/>
              <a:t>. The admin can view ranking of </a:t>
            </a:r>
            <a:r>
              <a:rPr lang="en-US" dirty="0" err="1"/>
              <a:t>quize</a:t>
            </a:r>
            <a:r>
              <a:rPr lang="en-US" dirty="0"/>
              <a:t> as well as feedback given by users.</a:t>
            </a:r>
          </a:p>
          <a:p>
            <a:r>
              <a:rPr lang="en-US" dirty="0"/>
              <a:t> </a:t>
            </a:r>
          </a:p>
          <a:p>
            <a:pPr lvl="0"/>
            <a:r>
              <a:rPr lang="en-US" b="1" dirty="0"/>
              <a:t>User-</a:t>
            </a:r>
            <a:r>
              <a:rPr lang="en-US" dirty="0"/>
              <a:t>The user can login to the system and view all the </a:t>
            </a:r>
            <a:r>
              <a:rPr lang="en-US" dirty="0" err="1"/>
              <a:t>Quize</a:t>
            </a:r>
            <a:r>
              <a:rPr lang="en-US" dirty="0"/>
              <a:t> and solve </a:t>
            </a:r>
            <a:r>
              <a:rPr lang="en-US" dirty="0" err="1"/>
              <a:t>it.User</a:t>
            </a:r>
            <a:r>
              <a:rPr lang="en-US" dirty="0"/>
              <a:t> can see history as well as ranking  of the </a:t>
            </a:r>
            <a:r>
              <a:rPr lang="en-US" dirty="0" err="1"/>
              <a:t>quize</a:t>
            </a:r>
            <a:r>
              <a:rPr lang="en-US" dirty="0"/>
              <a:t>. User is able to give the feedback.</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5400" y="533400"/>
            <a:ext cx="6443752" cy="707886"/>
          </a:xfrm>
          <a:prstGeom prst="rect">
            <a:avLst/>
          </a:prstGeom>
        </p:spPr>
        <p:txBody>
          <a:bodyPr wrap="none">
            <a:spAutoFit/>
          </a:bodyPr>
          <a:lstStyle/>
          <a:p>
            <a:r>
              <a:rPr lang="en-US" sz="4000" b="1" dirty="0" smtClean="0">
                <a:solidFill>
                  <a:srgbClr val="002060"/>
                </a:solidFill>
                <a:latin typeface="Times New Roman" pitchFamily="18" charset="0"/>
                <a:cs typeface="Times New Roman" pitchFamily="18" charset="0"/>
              </a:rPr>
              <a:t>S/W and H/W Requirements</a:t>
            </a:r>
            <a:endParaRPr lang="en-US" sz="4000" dirty="0"/>
          </a:p>
        </p:txBody>
      </p:sp>
      <p:graphicFrame>
        <p:nvGraphicFramePr>
          <p:cNvPr id="3" name="Table 2"/>
          <p:cNvGraphicFramePr>
            <a:graphicFrameLocks noGrp="1"/>
          </p:cNvGraphicFramePr>
          <p:nvPr/>
        </p:nvGraphicFramePr>
        <p:xfrm>
          <a:off x="685800" y="2057400"/>
          <a:ext cx="3690620" cy="1315085"/>
        </p:xfrm>
        <a:graphic>
          <a:graphicData uri="http://schemas.openxmlformats.org/drawingml/2006/table">
            <a:tbl>
              <a:tblPr/>
              <a:tblGrid>
                <a:gridCol w="1618615"/>
                <a:gridCol w="2072005"/>
              </a:tblGrid>
              <a:tr h="309245">
                <a:tc>
                  <a:txBody>
                    <a:bodyPr/>
                    <a:lstStyle/>
                    <a:p>
                      <a:pPr marL="0" marR="0" algn="ctr">
                        <a:lnSpc>
                          <a:spcPct val="150000"/>
                        </a:lnSpc>
                        <a:spcBef>
                          <a:spcPts val="0"/>
                        </a:spcBef>
                        <a:spcAft>
                          <a:spcPts val="100"/>
                        </a:spcAft>
                      </a:pPr>
                      <a:r>
                        <a:rPr lang="en-US" sz="1400" b="1" kern="1200" dirty="0">
                          <a:solidFill>
                            <a:srgbClr val="000000"/>
                          </a:solidFill>
                          <a:latin typeface="Times New Roman"/>
                          <a:ea typeface="Calibri"/>
                          <a:cs typeface="Mangal"/>
                        </a:rPr>
                        <a:t>Name</a:t>
                      </a:r>
                      <a:endParaRPr lang="en-US" sz="1100" dirty="0">
                        <a:latin typeface="Calibri"/>
                        <a:ea typeface="Calibri"/>
                        <a:cs typeface="Mangal"/>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E3BC"/>
                    </a:solidFill>
                  </a:tcPr>
                </a:tc>
                <a:tc>
                  <a:txBody>
                    <a:bodyPr/>
                    <a:lstStyle/>
                    <a:p>
                      <a:pPr marL="0" marR="0" algn="ctr">
                        <a:lnSpc>
                          <a:spcPct val="150000"/>
                        </a:lnSpc>
                        <a:spcBef>
                          <a:spcPts val="0"/>
                        </a:spcBef>
                        <a:spcAft>
                          <a:spcPts val="100"/>
                        </a:spcAft>
                      </a:pPr>
                      <a:r>
                        <a:rPr lang="en-US" sz="1400" b="1" kern="1200" dirty="0">
                          <a:solidFill>
                            <a:srgbClr val="000000"/>
                          </a:solidFill>
                          <a:latin typeface="Times New Roman"/>
                          <a:ea typeface="Calibri"/>
                          <a:cs typeface="Mangal"/>
                        </a:rPr>
                        <a:t>Details</a:t>
                      </a:r>
                      <a:endParaRPr lang="en-US" sz="1100" dirty="0">
                        <a:latin typeface="Calibri"/>
                        <a:ea typeface="Calibri"/>
                        <a:cs typeface="Mangal"/>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E3BC"/>
                    </a:solidFill>
                  </a:tcPr>
                </a:tc>
              </a:tr>
              <a:tr h="367030">
                <a:tc>
                  <a:txBody>
                    <a:bodyPr/>
                    <a:lstStyle/>
                    <a:p>
                      <a:pPr marL="0" marR="0" algn="ctr">
                        <a:lnSpc>
                          <a:spcPct val="150000"/>
                        </a:lnSpc>
                        <a:spcBef>
                          <a:spcPts val="0"/>
                        </a:spcBef>
                        <a:spcAft>
                          <a:spcPts val="100"/>
                        </a:spcAft>
                      </a:pPr>
                      <a:r>
                        <a:rPr lang="en-US" sz="1200" b="1" kern="1200">
                          <a:solidFill>
                            <a:srgbClr val="000000"/>
                          </a:solidFill>
                          <a:latin typeface="Times New Roman"/>
                          <a:ea typeface="Calibri"/>
                          <a:cs typeface="Mangal"/>
                        </a:rPr>
                        <a:t>Processor</a:t>
                      </a:r>
                      <a:endParaRPr lang="en-US" sz="1100">
                        <a:latin typeface="Calibri"/>
                        <a:ea typeface="Calibri"/>
                        <a:cs typeface="Mangal"/>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100"/>
                        </a:spcAft>
                      </a:pPr>
                      <a:r>
                        <a:rPr lang="en-US" sz="1200" kern="1200">
                          <a:solidFill>
                            <a:srgbClr val="000000"/>
                          </a:solidFill>
                          <a:latin typeface="Times New Roman"/>
                          <a:ea typeface="Calibri"/>
                          <a:cs typeface="Mangal"/>
                        </a:rPr>
                        <a:t>Intel core i3</a:t>
                      </a:r>
                      <a:endParaRPr lang="en-US" sz="1100">
                        <a:latin typeface="Calibri"/>
                        <a:ea typeface="Calibri"/>
                        <a:cs typeface="Mangal"/>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9245">
                <a:tc>
                  <a:txBody>
                    <a:bodyPr/>
                    <a:lstStyle/>
                    <a:p>
                      <a:pPr marL="0" marR="0" algn="ctr">
                        <a:lnSpc>
                          <a:spcPct val="150000"/>
                        </a:lnSpc>
                        <a:spcBef>
                          <a:spcPts val="0"/>
                        </a:spcBef>
                        <a:spcAft>
                          <a:spcPts val="100"/>
                        </a:spcAft>
                      </a:pPr>
                      <a:r>
                        <a:rPr lang="en-US" sz="1200" b="1" kern="1200">
                          <a:solidFill>
                            <a:srgbClr val="000000"/>
                          </a:solidFill>
                          <a:latin typeface="Times New Roman"/>
                          <a:ea typeface="Calibri"/>
                          <a:cs typeface="Mangal"/>
                        </a:rPr>
                        <a:t>RAM</a:t>
                      </a:r>
                      <a:endParaRPr lang="en-US" sz="1100">
                        <a:latin typeface="Calibri"/>
                        <a:ea typeface="Calibri"/>
                        <a:cs typeface="Mangal"/>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100"/>
                        </a:spcAft>
                      </a:pPr>
                      <a:r>
                        <a:rPr lang="en-US" sz="1200" kern="1200">
                          <a:solidFill>
                            <a:srgbClr val="000000"/>
                          </a:solidFill>
                          <a:latin typeface="Times New Roman"/>
                          <a:ea typeface="Calibri"/>
                          <a:cs typeface="Mangal"/>
                        </a:rPr>
                        <a:t>512 MB (or Above).</a:t>
                      </a:r>
                      <a:endParaRPr lang="en-US" sz="1100">
                        <a:latin typeface="Calibri"/>
                        <a:ea typeface="Calibri"/>
                        <a:cs typeface="Mangal"/>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9245">
                <a:tc>
                  <a:txBody>
                    <a:bodyPr/>
                    <a:lstStyle/>
                    <a:p>
                      <a:pPr marL="0" marR="0" algn="ctr">
                        <a:lnSpc>
                          <a:spcPct val="150000"/>
                        </a:lnSpc>
                        <a:spcBef>
                          <a:spcPts val="0"/>
                        </a:spcBef>
                        <a:spcAft>
                          <a:spcPts val="100"/>
                        </a:spcAft>
                      </a:pPr>
                      <a:r>
                        <a:rPr lang="en-US" sz="1200" b="1" kern="1200">
                          <a:solidFill>
                            <a:srgbClr val="000000"/>
                          </a:solidFill>
                          <a:latin typeface="Times New Roman"/>
                          <a:ea typeface="Calibri"/>
                          <a:cs typeface="Mangal"/>
                        </a:rPr>
                        <a:t>HDD</a:t>
                      </a:r>
                      <a:endParaRPr lang="en-US" sz="1100">
                        <a:latin typeface="Calibri"/>
                        <a:ea typeface="Calibri"/>
                        <a:cs typeface="Mangal"/>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100"/>
                        </a:spcAft>
                      </a:pPr>
                      <a:r>
                        <a:rPr lang="en-US" sz="1200" kern="1200" dirty="0">
                          <a:solidFill>
                            <a:srgbClr val="000000"/>
                          </a:solidFill>
                          <a:latin typeface="Times New Roman"/>
                          <a:ea typeface="Calibri"/>
                          <a:cs typeface="Mangal"/>
                        </a:rPr>
                        <a:t>4 GB (or Above).</a:t>
                      </a:r>
                      <a:endParaRPr lang="en-US" sz="1100" dirty="0">
                        <a:latin typeface="Calibri"/>
                        <a:ea typeface="Calibri"/>
                        <a:cs typeface="Mangal"/>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4" name="Table 3"/>
          <p:cNvGraphicFramePr>
            <a:graphicFrameLocks noGrp="1"/>
          </p:cNvGraphicFramePr>
          <p:nvPr/>
        </p:nvGraphicFramePr>
        <p:xfrm>
          <a:off x="4724400" y="2057400"/>
          <a:ext cx="3690620" cy="1315085"/>
        </p:xfrm>
        <a:graphic>
          <a:graphicData uri="http://schemas.openxmlformats.org/drawingml/2006/table">
            <a:tbl>
              <a:tblPr/>
              <a:tblGrid>
                <a:gridCol w="1618615"/>
                <a:gridCol w="2072005"/>
              </a:tblGrid>
              <a:tr h="53022">
                <a:tc>
                  <a:txBody>
                    <a:bodyPr/>
                    <a:lstStyle/>
                    <a:p>
                      <a:pPr marL="0" marR="0" algn="ctr">
                        <a:lnSpc>
                          <a:spcPct val="150000"/>
                        </a:lnSpc>
                        <a:spcBef>
                          <a:spcPts val="0"/>
                        </a:spcBef>
                        <a:spcAft>
                          <a:spcPts val="100"/>
                        </a:spcAft>
                      </a:pPr>
                      <a:r>
                        <a:rPr lang="en-US" sz="1400" b="1" kern="1200" dirty="0">
                          <a:solidFill>
                            <a:srgbClr val="000000"/>
                          </a:solidFill>
                          <a:latin typeface="Times New Roman"/>
                          <a:ea typeface="Calibri"/>
                          <a:cs typeface="Mangal"/>
                        </a:rPr>
                        <a:t>Name</a:t>
                      </a:r>
                      <a:endParaRPr lang="en-US" sz="1100" dirty="0">
                        <a:latin typeface="Calibri"/>
                        <a:ea typeface="Calibri"/>
                        <a:cs typeface="Mangal"/>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E3BC"/>
                    </a:solidFill>
                  </a:tcPr>
                </a:tc>
                <a:tc>
                  <a:txBody>
                    <a:bodyPr/>
                    <a:lstStyle/>
                    <a:p>
                      <a:pPr marL="0" marR="0" algn="ctr">
                        <a:lnSpc>
                          <a:spcPct val="150000"/>
                        </a:lnSpc>
                        <a:spcBef>
                          <a:spcPts val="0"/>
                        </a:spcBef>
                        <a:spcAft>
                          <a:spcPts val="100"/>
                        </a:spcAft>
                      </a:pPr>
                      <a:r>
                        <a:rPr lang="en-US" sz="1400" b="1" kern="1200">
                          <a:solidFill>
                            <a:srgbClr val="000000"/>
                          </a:solidFill>
                          <a:latin typeface="Times New Roman"/>
                          <a:ea typeface="Calibri"/>
                          <a:cs typeface="Mangal"/>
                        </a:rPr>
                        <a:t>Details</a:t>
                      </a:r>
                      <a:endParaRPr lang="en-US" sz="1100">
                        <a:latin typeface="Calibri"/>
                        <a:ea typeface="Calibri"/>
                        <a:cs typeface="Mangal"/>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E3BC"/>
                    </a:solidFill>
                  </a:tcPr>
                </a:tc>
              </a:tr>
              <a:tr h="367030">
                <a:tc>
                  <a:txBody>
                    <a:bodyPr/>
                    <a:lstStyle/>
                    <a:p>
                      <a:pPr marL="0" marR="0" algn="ctr">
                        <a:lnSpc>
                          <a:spcPct val="150000"/>
                        </a:lnSpc>
                        <a:spcBef>
                          <a:spcPts val="0"/>
                        </a:spcBef>
                        <a:spcAft>
                          <a:spcPts val="100"/>
                        </a:spcAft>
                      </a:pPr>
                      <a:r>
                        <a:rPr lang="en-US" sz="1200" b="1" kern="1200">
                          <a:solidFill>
                            <a:srgbClr val="000000"/>
                          </a:solidFill>
                          <a:latin typeface="Times New Roman"/>
                          <a:ea typeface="Calibri"/>
                          <a:cs typeface="Mangal"/>
                        </a:rPr>
                        <a:t>Processor</a:t>
                      </a:r>
                      <a:endParaRPr lang="en-US" sz="1100">
                        <a:latin typeface="Calibri"/>
                        <a:ea typeface="Calibri"/>
                        <a:cs typeface="Mangal"/>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100"/>
                        </a:spcAft>
                      </a:pPr>
                      <a:r>
                        <a:rPr lang="en-US" sz="1200" kern="1200">
                          <a:solidFill>
                            <a:srgbClr val="000000"/>
                          </a:solidFill>
                          <a:latin typeface="Times New Roman"/>
                          <a:ea typeface="Calibri"/>
                          <a:cs typeface="Mangal"/>
                        </a:rPr>
                        <a:t>Intel core i3</a:t>
                      </a:r>
                      <a:endParaRPr lang="en-US" sz="1100">
                        <a:latin typeface="Calibri"/>
                        <a:ea typeface="Calibri"/>
                        <a:cs typeface="Mangal"/>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9245">
                <a:tc>
                  <a:txBody>
                    <a:bodyPr/>
                    <a:lstStyle/>
                    <a:p>
                      <a:pPr marL="0" marR="0" algn="ctr">
                        <a:lnSpc>
                          <a:spcPct val="150000"/>
                        </a:lnSpc>
                        <a:spcBef>
                          <a:spcPts val="0"/>
                        </a:spcBef>
                        <a:spcAft>
                          <a:spcPts val="100"/>
                        </a:spcAft>
                      </a:pPr>
                      <a:r>
                        <a:rPr lang="en-US" sz="1200" b="1" kern="1200">
                          <a:solidFill>
                            <a:srgbClr val="000000"/>
                          </a:solidFill>
                          <a:latin typeface="Times New Roman"/>
                          <a:ea typeface="Calibri"/>
                          <a:cs typeface="Mangal"/>
                        </a:rPr>
                        <a:t>RAM</a:t>
                      </a:r>
                      <a:endParaRPr lang="en-US" sz="1100">
                        <a:latin typeface="Calibri"/>
                        <a:ea typeface="Calibri"/>
                        <a:cs typeface="Mangal"/>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100"/>
                        </a:spcAft>
                      </a:pPr>
                      <a:r>
                        <a:rPr lang="en-US" sz="1200" kern="1200">
                          <a:solidFill>
                            <a:srgbClr val="000000"/>
                          </a:solidFill>
                          <a:latin typeface="Times New Roman"/>
                          <a:ea typeface="Calibri"/>
                          <a:cs typeface="Mangal"/>
                        </a:rPr>
                        <a:t>512 MB (or Above).</a:t>
                      </a:r>
                      <a:endParaRPr lang="en-US" sz="1100">
                        <a:latin typeface="Calibri"/>
                        <a:ea typeface="Calibri"/>
                        <a:cs typeface="Mangal"/>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9245">
                <a:tc>
                  <a:txBody>
                    <a:bodyPr/>
                    <a:lstStyle/>
                    <a:p>
                      <a:pPr marL="0" marR="0" algn="ctr">
                        <a:lnSpc>
                          <a:spcPct val="150000"/>
                        </a:lnSpc>
                        <a:spcBef>
                          <a:spcPts val="0"/>
                        </a:spcBef>
                        <a:spcAft>
                          <a:spcPts val="100"/>
                        </a:spcAft>
                      </a:pPr>
                      <a:r>
                        <a:rPr lang="en-US" sz="1200" b="1" kern="1200">
                          <a:solidFill>
                            <a:srgbClr val="000000"/>
                          </a:solidFill>
                          <a:latin typeface="Times New Roman"/>
                          <a:ea typeface="Calibri"/>
                          <a:cs typeface="Mangal"/>
                        </a:rPr>
                        <a:t>HDD</a:t>
                      </a:r>
                      <a:endParaRPr lang="en-US" sz="1100">
                        <a:latin typeface="Calibri"/>
                        <a:ea typeface="Calibri"/>
                        <a:cs typeface="Mangal"/>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100"/>
                        </a:spcAft>
                      </a:pPr>
                      <a:r>
                        <a:rPr lang="en-US" sz="1200" kern="1200" dirty="0">
                          <a:solidFill>
                            <a:srgbClr val="000000"/>
                          </a:solidFill>
                          <a:latin typeface="Times New Roman"/>
                          <a:ea typeface="Calibri"/>
                          <a:cs typeface="Mangal"/>
                        </a:rPr>
                        <a:t>4 GB (or Above).</a:t>
                      </a:r>
                      <a:endParaRPr lang="en-US" sz="1100" dirty="0">
                        <a:latin typeface="Calibri"/>
                        <a:ea typeface="Calibri"/>
                        <a:cs typeface="Mangal"/>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5" name="Table 4"/>
          <p:cNvGraphicFramePr>
            <a:graphicFrameLocks noGrp="1"/>
          </p:cNvGraphicFramePr>
          <p:nvPr/>
        </p:nvGraphicFramePr>
        <p:xfrm>
          <a:off x="762000" y="4114800"/>
          <a:ext cx="3780155" cy="2207895"/>
        </p:xfrm>
        <a:graphic>
          <a:graphicData uri="http://schemas.openxmlformats.org/drawingml/2006/table">
            <a:tbl>
              <a:tblPr/>
              <a:tblGrid>
                <a:gridCol w="1622425"/>
                <a:gridCol w="2157730"/>
              </a:tblGrid>
              <a:tr h="401320">
                <a:tc>
                  <a:txBody>
                    <a:bodyPr/>
                    <a:lstStyle/>
                    <a:p>
                      <a:pPr marL="0" marR="0" algn="ctr">
                        <a:lnSpc>
                          <a:spcPct val="150000"/>
                        </a:lnSpc>
                        <a:spcBef>
                          <a:spcPts val="0"/>
                        </a:spcBef>
                        <a:spcAft>
                          <a:spcPts val="100"/>
                        </a:spcAft>
                      </a:pPr>
                      <a:r>
                        <a:rPr lang="en-US" sz="1400" b="1" kern="1200">
                          <a:solidFill>
                            <a:srgbClr val="000000"/>
                          </a:solidFill>
                          <a:latin typeface="Times New Roman"/>
                          <a:ea typeface="Calibri"/>
                          <a:cs typeface="Mangal"/>
                        </a:rPr>
                        <a:t>Name</a:t>
                      </a:r>
                      <a:endParaRPr lang="en-US" sz="1100">
                        <a:latin typeface="Calibri"/>
                        <a:ea typeface="Calibri"/>
                        <a:cs typeface="Mangal"/>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E3BC"/>
                    </a:solidFill>
                  </a:tcPr>
                </a:tc>
                <a:tc>
                  <a:txBody>
                    <a:bodyPr/>
                    <a:lstStyle/>
                    <a:p>
                      <a:pPr marL="0" marR="0" algn="ctr">
                        <a:lnSpc>
                          <a:spcPct val="150000"/>
                        </a:lnSpc>
                        <a:spcBef>
                          <a:spcPts val="0"/>
                        </a:spcBef>
                        <a:spcAft>
                          <a:spcPts val="100"/>
                        </a:spcAft>
                      </a:pPr>
                      <a:r>
                        <a:rPr lang="en-US" sz="1400" b="1" kern="1200">
                          <a:solidFill>
                            <a:srgbClr val="000000"/>
                          </a:solidFill>
                          <a:latin typeface="Times New Roman"/>
                          <a:ea typeface="Calibri"/>
                          <a:cs typeface="Mangal"/>
                        </a:rPr>
                        <a:t>Detail</a:t>
                      </a:r>
                      <a:endParaRPr lang="en-US" sz="1100">
                        <a:latin typeface="Calibri"/>
                        <a:ea typeface="Calibri"/>
                        <a:cs typeface="Mangal"/>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E3BC"/>
                    </a:solidFill>
                  </a:tcPr>
                </a:tc>
              </a:tr>
              <a:tr h="401320">
                <a:tc>
                  <a:txBody>
                    <a:bodyPr/>
                    <a:lstStyle/>
                    <a:p>
                      <a:pPr marL="0" marR="0" algn="ctr">
                        <a:lnSpc>
                          <a:spcPct val="150000"/>
                        </a:lnSpc>
                        <a:spcBef>
                          <a:spcPts val="0"/>
                        </a:spcBef>
                        <a:spcAft>
                          <a:spcPts val="100"/>
                        </a:spcAft>
                      </a:pPr>
                      <a:r>
                        <a:rPr lang="en-US" sz="1200" b="1" kern="1200">
                          <a:solidFill>
                            <a:srgbClr val="000000"/>
                          </a:solidFill>
                          <a:latin typeface="Times New Roman"/>
                          <a:ea typeface="Calibri"/>
                          <a:cs typeface="Mangal"/>
                        </a:rPr>
                        <a:t>Operating System</a:t>
                      </a:r>
                      <a:endParaRPr lang="en-US" sz="1100">
                        <a:latin typeface="Calibri"/>
                        <a:ea typeface="Calibri"/>
                        <a:cs typeface="Mangal"/>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100"/>
                        </a:spcAft>
                      </a:pPr>
                      <a:r>
                        <a:rPr lang="en-US" sz="1200" kern="1200">
                          <a:solidFill>
                            <a:srgbClr val="000000"/>
                          </a:solidFill>
                          <a:latin typeface="Times New Roman"/>
                          <a:ea typeface="Calibri"/>
                          <a:cs typeface="Mangal"/>
                        </a:rPr>
                        <a:t>Windows </a:t>
                      </a:r>
                      <a:r>
                        <a:rPr lang="en-IN" sz="1200" kern="1200">
                          <a:solidFill>
                            <a:srgbClr val="000000"/>
                          </a:solidFill>
                          <a:latin typeface="Times New Roman"/>
                          <a:ea typeface="Calibri"/>
                          <a:cs typeface="Mangal"/>
                        </a:rPr>
                        <a:t>7 </a:t>
                      </a:r>
                      <a:r>
                        <a:rPr lang="en-US" sz="1200" kern="1200">
                          <a:solidFill>
                            <a:srgbClr val="000000"/>
                          </a:solidFill>
                          <a:latin typeface="Times New Roman"/>
                          <a:ea typeface="Calibri"/>
                          <a:cs typeface="Mangal"/>
                        </a:rPr>
                        <a:t>or above</a:t>
                      </a:r>
                      <a:endParaRPr lang="en-US" sz="1100">
                        <a:latin typeface="Calibri"/>
                        <a:ea typeface="Calibri"/>
                        <a:cs typeface="Mangal"/>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5770">
                <a:tc>
                  <a:txBody>
                    <a:bodyPr/>
                    <a:lstStyle/>
                    <a:p>
                      <a:pPr marL="0" marR="0" algn="ctr">
                        <a:lnSpc>
                          <a:spcPct val="150000"/>
                        </a:lnSpc>
                        <a:spcBef>
                          <a:spcPts val="0"/>
                        </a:spcBef>
                        <a:spcAft>
                          <a:spcPts val="100"/>
                        </a:spcAft>
                      </a:pPr>
                      <a:r>
                        <a:rPr lang="en-US" sz="1200" b="1" kern="1200">
                          <a:solidFill>
                            <a:srgbClr val="000000"/>
                          </a:solidFill>
                          <a:latin typeface="Times New Roman"/>
                          <a:ea typeface="Calibri"/>
                          <a:cs typeface="Mangal"/>
                        </a:rPr>
                        <a:t>Web Browser</a:t>
                      </a:r>
                      <a:endParaRPr lang="en-US" sz="1100">
                        <a:latin typeface="Calibri"/>
                        <a:ea typeface="Calibri"/>
                        <a:cs typeface="Mangal"/>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100"/>
                        </a:spcAft>
                      </a:pPr>
                      <a:r>
                        <a:rPr lang="en-US" sz="1200" kern="1200">
                          <a:solidFill>
                            <a:srgbClr val="000000"/>
                          </a:solidFill>
                          <a:latin typeface="Times New Roman"/>
                          <a:ea typeface="Calibri"/>
                          <a:cs typeface="Mangal"/>
                        </a:rPr>
                        <a:t>          Browser Compatible</a:t>
                      </a:r>
                      <a:endParaRPr lang="en-US" sz="1100">
                        <a:latin typeface="Calibri"/>
                        <a:ea typeface="Calibri"/>
                        <a:cs typeface="Mangal"/>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1320">
                <a:tc>
                  <a:txBody>
                    <a:bodyPr/>
                    <a:lstStyle/>
                    <a:p>
                      <a:pPr marL="0" marR="0" algn="ctr">
                        <a:lnSpc>
                          <a:spcPct val="150000"/>
                        </a:lnSpc>
                        <a:spcBef>
                          <a:spcPts val="0"/>
                        </a:spcBef>
                        <a:spcAft>
                          <a:spcPts val="100"/>
                        </a:spcAft>
                      </a:pPr>
                      <a:r>
                        <a:rPr lang="en-US" sz="1200" b="1" kern="1200">
                          <a:solidFill>
                            <a:srgbClr val="000000"/>
                          </a:solidFill>
                          <a:latin typeface="Times New Roman"/>
                          <a:ea typeface="Calibri"/>
                          <a:cs typeface="Mangal"/>
                        </a:rPr>
                        <a:t>Development Tool</a:t>
                      </a:r>
                      <a:endParaRPr lang="en-US" sz="1100">
                        <a:latin typeface="Calibri"/>
                        <a:ea typeface="Calibri"/>
                        <a:cs typeface="Mangal"/>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100"/>
                        </a:spcAft>
                      </a:pPr>
                      <a:r>
                        <a:rPr lang="en-US" sz="1200" kern="1200">
                          <a:solidFill>
                            <a:srgbClr val="000000"/>
                          </a:solidFill>
                          <a:latin typeface="Times New Roman"/>
                          <a:ea typeface="Calibri"/>
                          <a:cs typeface="Mangal"/>
                        </a:rPr>
                        <a:t>HTML,CSS,php,java script.bootstrap</a:t>
                      </a:r>
                      <a:endParaRPr lang="en-US" sz="1100">
                        <a:latin typeface="Calibri"/>
                        <a:ea typeface="Calibri"/>
                        <a:cs typeface="Mangal"/>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1320">
                <a:tc>
                  <a:txBody>
                    <a:bodyPr/>
                    <a:lstStyle/>
                    <a:p>
                      <a:pPr marL="0" marR="0" algn="ctr">
                        <a:lnSpc>
                          <a:spcPct val="150000"/>
                        </a:lnSpc>
                        <a:spcBef>
                          <a:spcPts val="0"/>
                        </a:spcBef>
                        <a:spcAft>
                          <a:spcPts val="100"/>
                        </a:spcAft>
                      </a:pPr>
                      <a:r>
                        <a:rPr lang="en-US" sz="1200" b="1" kern="1200">
                          <a:solidFill>
                            <a:srgbClr val="000000"/>
                          </a:solidFill>
                          <a:latin typeface="Times New Roman"/>
                          <a:ea typeface="Calibri"/>
                          <a:cs typeface="Mangal"/>
                        </a:rPr>
                        <a:t>Database</a:t>
                      </a:r>
                      <a:endParaRPr lang="en-US" sz="1100">
                        <a:latin typeface="Calibri"/>
                        <a:ea typeface="Calibri"/>
                        <a:cs typeface="Mangal"/>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100"/>
                        </a:spcAft>
                      </a:pPr>
                      <a:r>
                        <a:rPr lang="en-US" sz="1200" kern="1200" dirty="0" err="1">
                          <a:solidFill>
                            <a:srgbClr val="000000"/>
                          </a:solidFill>
                          <a:latin typeface="Times New Roman"/>
                          <a:ea typeface="Calibri"/>
                          <a:cs typeface="Mangal"/>
                        </a:rPr>
                        <a:t>MySQL</a:t>
                      </a:r>
                      <a:endParaRPr lang="en-US" sz="1100" dirty="0">
                        <a:latin typeface="Calibri"/>
                        <a:ea typeface="Calibri"/>
                        <a:cs typeface="Mangal"/>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1505" name="Rectangle 1"/>
          <p:cNvSpPr>
            <a:spLocks noChangeArrowheads="1"/>
          </p:cNvSpPr>
          <p:nvPr/>
        </p:nvSpPr>
        <p:spPr bwMode="auto">
          <a:xfrm>
            <a:off x="-228600" y="3505200"/>
            <a:ext cx="342900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Software Requirement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TextBox 6"/>
          <p:cNvSpPr txBox="1"/>
          <p:nvPr/>
        </p:nvSpPr>
        <p:spPr>
          <a:xfrm>
            <a:off x="838200" y="1600200"/>
            <a:ext cx="914400" cy="646331"/>
          </a:xfrm>
          <a:prstGeom prst="rect">
            <a:avLst/>
          </a:prstGeom>
          <a:noFill/>
        </p:spPr>
        <p:txBody>
          <a:bodyPr wrap="square" rtlCol="0">
            <a:spAutoFit/>
          </a:bodyPr>
          <a:lstStyle/>
          <a:p>
            <a:pPr lvl="0"/>
            <a:r>
              <a:rPr kumimoji="0" lang="en-US" b="1" i="0" u="sng"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Server</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endParaRPr lang="en-US" dirty="0"/>
          </a:p>
        </p:txBody>
      </p:sp>
      <p:sp>
        <p:nvSpPr>
          <p:cNvPr id="8" name="TextBox 7"/>
          <p:cNvSpPr txBox="1"/>
          <p:nvPr/>
        </p:nvSpPr>
        <p:spPr>
          <a:xfrm>
            <a:off x="4876800" y="1600200"/>
            <a:ext cx="838200" cy="646331"/>
          </a:xfrm>
          <a:prstGeom prst="rect">
            <a:avLst/>
          </a:prstGeom>
          <a:noFill/>
        </p:spPr>
        <p:txBody>
          <a:bodyPr wrap="square" rtlCol="0">
            <a:spAutoFit/>
          </a:bodyPr>
          <a:lstStyle/>
          <a:p>
            <a:pPr lvl="0"/>
            <a:r>
              <a:rPr kumimoji="0" lang="en-US" b="1" i="0" u="sng"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Client</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5000" y="152400"/>
            <a:ext cx="5511124" cy="646331"/>
          </a:xfrm>
          <a:prstGeom prst="rect">
            <a:avLst/>
          </a:prstGeom>
        </p:spPr>
        <p:txBody>
          <a:bodyPr wrap="none">
            <a:spAutoFit/>
          </a:bodyPr>
          <a:lstStyle/>
          <a:p>
            <a:r>
              <a:rPr lang="en-US" sz="3600" b="1" dirty="0" smtClean="0">
                <a:solidFill>
                  <a:srgbClr val="002060"/>
                </a:solidFill>
                <a:latin typeface="Times New Roman" pitchFamily="18" charset="0"/>
                <a:cs typeface="Times New Roman" pitchFamily="18" charset="0"/>
              </a:rPr>
              <a:t>Module hierarchy diagram</a:t>
            </a:r>
            <a:endParaRPr lang="en-US" sz="3600" b="1" dirty="0">
              <a:solidFill>
                <a:srgbClr val="002060"/>
              </a:solidFill>
            </a:endParaRPr>
          </a:p>
        </p:txBody>
      </p:sp>
      <p:pic>
        <p:nvPicPr>
          <p:cNvPr id="3" name="Picture 2" descr="modul.png"/>
          <p:cNvPicPr>
            <a:picLocks noChangeAspect="1"/>
          </p:cNvPicPr>
          <p:nvPr/>
        </p:nvPicPr>
        <p:blipFill>
          <a:blip r:embed="rId2" cstate="print"/>
          <a:stretch>
            <a:fillRect/>
          </a:stretch>
        </p:blipFill>
        <p:spPr>
          <a:xfrm>
            <a:off x="762000" y="914400"/>
            <a:ext cx="7440064" cy="58015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33600" y="152400"/>
            <a:ext cx="5416868" cy="646331"/>
          </a:xfrm>
          <a:prstGeom prst="rect">
            <a:avLst/>
          </a:prstGeom>
        </p:spPr>
        <p:txBody>
          <a:bodyPr wrap="none">
            <a:spAutoFit/>
          </a:bodyPr>
          <a:lstStyle/>
          <a:p>
            <a:r>
              <a:rPr lang="en-US" sz="3600" b="1" dirty="0" smtClean="0">
                <a:solidFill>
                  <a:srgbClr val="002060"/>
                </a:solidFill>
                <a:latin typeface="Times New Roman" pitchFamily="18" charset="0"/>
                <a:cs typeface="Times New Roman" pitchFamily="18" charset="0"/>
              </a:rPr>
              <a:t>Admin Use Case Diagram </a:t>
            </a:r>
            <a:endParaRPr lang="en-US" sz="3600" b="1" dirty="0">
              <a:solidFill>
                <a:srgbClr val="002060"/>
              </a:solidFill>
            </a:endParaRPr>
          </a:p>
        </p:txBody>
      </p:sp>
      <p:pic>
        <p:nvPicPr>
          <p:cNvPr id="3" name="Picture 2" descr="use1.png"/>
          <p:cNvPicPr>
            <a:picLocks noChangeAspect="1"/>
          </p:cNvPicPr>
          <p:nvPr/>
        </p:nvPicPr>
        <p:blipFill>
          <a:blip r:embed="rId2" cstate="print"/>
          <a:stretch>
            <a:fillRect/>
          </a:stretch>
        </p:blipFill>
        <p:spPr>
          <a:xfrm>
            <a:off x="685800" y="990600"/>
            <a:ext cx="7773485" cy="563444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5000" y="152400"/>
            <a:ext cx="4972515" cy="646331"/>
          </a:xfrm>
          <a:prstGeom prst="rect">
            <a:avLst/>
          </a:prstGeom>
        </p:spPr>
        <p:txBody>
          <a:bodyPr wrap="none">
            <a:spAutoFit/>
          </a:bodyPr>
          <a:lstStyle/>
          <a:p>
            <a:r>
              <a:rPr lang="en-US" sz="3600" b="1" dirty="0" smtClean="0">
                <a:solidFill>
                  <a:srgbClr val="002060"/>
                </a:solidFill>
                <a:latin typeface="Times New Roman" pitchFamily="18" charset="0"/>
                <a:cs typeface="Times New Roman" pitchFamily="18" charset="0"/>
              </a:rPr>
              <a:t>User Use Case Diagram </a:t>
            </a:r>
            <a:endParaRPr lang="en-US" sz="3600" b="1" dirty="0">
              <a:solidFill>
                <a:srgbClr val="002060"/>
              </a:solidFill>
            </a:endParaRPr>
          </a:p>
        </p:txBody>
      </p:sp>
      <p:pic>
        <p:nvPicPr>
          <p:cNvPr id="3" name="Picture 2" descr="use2.png"/>
          <p:cNvPicPr>
            <a:picLocks noChangeAspect="1"/>
          </p:cNvPicPr>
          <p:nvPr/>
        </p:nvPicPr>
        <p:blipFill>
          <a:blip r:embed="rId2" cstate="print"/>
          <a:stretch>
            <a:fillRect/>
          </a:stretch>
        </p:blipFill>
        <p:spPr>
          <a:xfrm>
            <a:off x="1143000" y="1066800"/>
            <a:ext cx="6897063" cy="5439535"/>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91</TotalTime>
  <Words>980</Words>
  <Application>Microsoft Office PowerPoint</Application>
  <PresentationFormat>On-screen Show (4:3)</PresentationFormat>
  <Paragraphs>296</Paragraphs>
  <Slides>41</Slides>
  <Notes>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Oriel</vt:lpstr>
      <vt:lpstr>  Online Quize</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Online Quize</dc:title>
  <dc:creator>USER</dc:creator>
  <cp:lastModifiedBy>Kiran Kadam</cp:lastModifiedBy>
  <cp:revision>13</cp:revision>
  <dcterms:created xsi:type="dcterms:W3CDTF">2021-05-12T13:56:49Z</dcterms:created>
  <dcterms:modified xsi:type="dcterms:W3CDTF">2021-05-13T14:35:19Z</dcterms:modified>
</cp:coreProperties>
</file>